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0" r:id="rId5"/>
    <p:sldId id="259" r:id="rId6"/>
    <p:sldId id="258" r:id="rId7"/>
    <p:sldId id="257" r:id="rId8"/>
    <p:sldId id="265" r:id="rId9"/>
    <p:sldId id="266" r:id="rId10"/>
    <p:sldId id="267" r:id="rId11"/>
    <p:sldId id="268"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FB2D14B6-3A14-4071-8FE3-0BB387C52E2B}">
          <p14:sldIdLst>
            <p14:sldId id="256"/>
            <p14:sldId id="264"/>
            <p14:sldId id="263"/>
            <p14:sldId id="260"/>
            <p14:sldId id="259"/>
            <p14:sldId id="258"/>
            <p14:sldId id="257"/>
            <p14:sldId id="265"/>
            <p14:sldId id="266"/>
            <p14:sldId id="267"/>
            <p14:sldId id="26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B8ED3-4DBF-4BA8-820E-BE4558CD2BC3}" v="54" dt="2024-02-18T19:13:28.821"/>
    <p1510:client id="{F6C32970-523F-4FA6-943F-58E74BB145F5}" v="118" dt="2024-02-18T20:36:12.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5" autoAdjust="0"/>
    <p:restoredTop sz="94660"/>
  </p:normalViewPr>
  <p:slideViewPr>
    <p:cSldViewPr snapToGrid="0">
      <p:cViewPr varScale="1">
        <p:scale>
          <a:sx n="49" d="100"/>
          <a:sy n="49" d="100"/>
        </p:scale>
        <p:origin x="-114" y="-4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4445040-EE74-B4F0-C210-95B703A787F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54941FFD-77F5-CE75-64D1-26EBE4E46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542F7051-AEC5-801C-039F-143961A36AF6}"/>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E4C56834-E35E-F813-5912-B8B8AF20D8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1279054-68C0-8C94-9F37-12C1EBC74E9C}"/>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9304502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EF5CA8D-437B-4C9D-CA14-2EB5440879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CACA9E9D-4DA0-D476-DADB-B004763773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9A2F4907-ACF6-C62E-CF75-AD8D7C8FE62C}"/>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425464EE-379B-5EEC-ED95-E0DB1D1808C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64976F0-9157-1AAB-2321-90764D92E5CA}"/>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786844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0C06E554-C763-B584-E21A-D966DAECF0E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454A8DE9-17C0-635F-E265-5831AD7AA53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D7EC78C-890F-E703-05B8-FEAC1772CDEB}"/>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B05EECB6-E55F-5125-4B7E-C35A565DF75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5095CE9-7F8D-04BA-4A2A-B99BF70B89A5}"/>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9228364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BECE683-2F72-D6A7-25B2-328AC5281D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9E6E1A4A-5F6C-0DC7-8426-C4066C2E0F5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2CAED38D-11B4-1993-CF9A-E36EFF64FE95}"/>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9A48F3A9-2A59-05A6-F4CA-26EA37BAD8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F1411E3-999B-DA91-6B98-965F007435DE}"/>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6812977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77DA573-D8A4-7B2A-274A-91FDA9A62A5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BABA2D1F-26D5-B020-36F5-6707815E2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A7AE2820-456F-C60A-0F46-EDE2A0446E96}"/>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C6448754-A3F6-06D2-E4C2-8C84553725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47D01D9-3B93-41EC-C0CA-368538280C96}"/>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10281438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9241ED2-53D5-93E1-6882-853B1B7B45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9D3CE678-387B-C3F0-0555-06E8991E485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23F58615-C507-0ABF-2F88-C850C5F270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E55FE581-AB9E-EC6A-1457-2F3D5613D958}"/>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6" name="Θέση υποσέλιδου 5">
            <a:extLst>
              <a:ext uri="{FF2B5EF4-FFF2-40B4-BE49-F238E27FC236}">
                <a16:creationId xmlns="" xmlns:a16="http://schemas.microsoft.com/office/drawing/2014/main" id="{2058313F-390B-10E7-2771-3138472E9E1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B6FE9358-29DB-CAF8-5881-877751DF7C23}"/>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730464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4502244-A425-4478-9614-5B608C479C4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25DC0681-F217-78B6-3C1C-DE9716FE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B383865F-719C-3225-93FF-71DE198E75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C40F3BC9-AA0E-E700-527C-F07BF365D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D4E2D31C-17D4-755F-827C-B8D12E5D9FD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B569F16F-88DE-FDA2-0EC8-CD3A68181092}"/>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8" name="Θέση υποσέλιδου 7">
            <a:extLst>
              <a:ext uri="{FF2B5EF4-FFF2-40B4-BE49-F238E27FC236}">
                <a16:creationId xmlns="" xmlns:a16="http://schemas.microsoft.com/office/drawing/2014/main" id="{B1308C52-E4FE-4066-3BAA-41F8C52A5E7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B1E77CD2-9390-1F6B-1F5F-45463F61F9E2}"/>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29979312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C42C2B8-3665-3482-EF84-889E68A75E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899EE5A9-8938-54CA-0600-EA67AF51AE5E}"/>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4" name="Θέση υποσέλιδου 3">
            <a:extLst>
              <a:ext uri="{FF2B5EF4-FFF2-40B4-BE49-F238E27FC236}">
                <a16:creationId xmlns="" xmlns:a16="http://schemas.microsoft.com/office/drawing/2014/main" id="{96AF74A3-E0BB-D3EB-F9EF-01A65722534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E29D6D61-E5CF-08D2-BA3F-BA74BB97284A}"/>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18637090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36769940-EABB-48F8-F610-8C91736A1306}"/>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3" name="Θέση υποσέλιδου 2">
            <a:extLst>
              <a:ext uri="{FF2B5EF4-FFF2-40B4-BE49-F238E27FC236}">
                <a16:creationId xmlns="" xmlns:a16="http://schemas.microsoft.com/office/drawing/2014/main" id="{AEB50266-3C0C-AE79-B906-7A165EB149C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CA4D4C13-FB13-8FFD-A860-6406CD809F93}"/>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5026032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D68131D-9016-54CA-AF68-A00CE33621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128BBCA3-0CFB-6108-C387-1B726E826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EEC8F10E-E757-3A4B-569D-2DBC5CB60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3C697FF0-A9C9-1B14-2244-5D7F40561FC6}"/>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6" name="Θέση υποσέλιδου 5">
            <a:extLst>
              <a:ext uri="{FF2B5EF4-FFF2-40B4-BE49-F238E27FC236}">
                <a16:creationId xmlns="" xmlns:a16="http://schemas.microsoft.com/office/drawing/2014/main" id="{4A32E758-887E-D31F-3452-62232DD8E33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3062AEA3-07EA-3CB3-AF43-78CF018DE8EA}"/>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648786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4F8E6C-DB6A-C22D-D539-69180D1E430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0F0F626B-15AD-BA09-81F8-F876A2CD8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C158A73B-416D-ADF8-EC10-8BE5D203E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03C7BE04-AD7A-5AA8-597F-62D85ED1BBD1}"/>
              </a:ext>
            </a:extLst>
          </p:cNvPr>
          <p:cNvSpPr>
            <a:spLocks noGrp="1"/>
          </p:cNvSpPr>
          <p:nvPr>
            <p:ph type="dt" sz="half" idx="10"/>
          </p:nvPr>
        </p:nvSpPr>
        <p:spPr/>
        <p:txBody>
          <a:bodyPr/>
          <a:lstStyle/>
          <a:p>
            <a:fld id="{4CE75D06-60D4-4FAC-BB2D-5C809B1BA686}" type="datetimeFigureOut">
              <a:rPr lang="el-GR" smtClean="0"/>
              <a:pPr/>
              <a:t>20/5/2024</a:t>
            </a:fld>
            <a:endParaRPr lang="el-GR"/>
          </a:p>
        </p:txBody>
      </p:sp>
      <p:sp>
        <p:nvSpPr>
          <p:cNvPr id="6" name="Θέση υποσέλιδου 5">
            <a:extLst>
              <a:ext uri="{FF2B5EF4-FFF2-40B4-BE49-F238E27FC236}">
                <a16:creationId xmlns="" xmlns:a16="http://schemas.microsoft.com/office/drawing/2014/main" id="{9759DA6B-3518-C904-BBCB-BB11D5A13A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C388B2CA-1415-86F3-C2BC-D45E82EEBC41}"/>
              </a:ext>
            </a:extLst>
          </p:cNvPr>
          <p:cNvSpPr>
            <a:spLocks noGrp="1"/>
          </p:cNvSpPr>
          <p:nvPr>
            <p:ph type="sldNum" sz="quarter" idx="12"/>
          </p:nvPr>
        </p:nvSpPr>
        <p:spPr/>
        <p:txBody>
          <a:body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3178988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1D1A88DE-5648-B331-3FB2-CA9974FC3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7E462D9F-454B-DD69-F343-EC32C3087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38DF93AF-72F8-1871-CF78-3EAE8998F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75D06-60D4-4FAC-BB2D-5C809B1BA686}" type="datetimeFigureOut">
              <a:rPr lang="el-GR" smtClean="0"/>
              <a:pPr/>
              <a:t>20/5/2024</a:t>
            </a:fld>
            <a:endParaRPr lang="el-GR"/>
          </a:p>
        </p:txBody>
      </p:sp>
      <p:sp>
        <p:nvSpPr>
          <p:cNvPr id="5" name="Θέση υποσέλιδου 4">
            <a:extLst>
              <a:ext uri="{FF2B5EF4-FFF2-40B4-BE49-F238E27FC236}">
                <a16:creationId xmlns="" xmlns:a16="http://schemas.microsoft.com/office/drawing/2014/main" id="{B2EE2949-7722-47D0-2A2C-3CCD91FCE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C824430B-0ED9-66D4-988F-CCBBD598D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FB2F0-88C3-4FB1-8C7E-53866A23C140}" type="slidenum">
              <a:rPr lang="el-GR" smtClean="0"/>
              <a:pPr/>
              <a:t>‹#›</a:t>
            </a:fld>
            <a:endParaRPr lang="el-GR"/>
          </a:p>
        </p:txBody>
      </p:sp>
    </p:spTree>
    <p:extLst>
      <p:ext uri="{BB962C8B-B14F-4D97-AF65-F5344CB8AC3E}">
        <p14:creationId xmlns="" xmlns:p14="http://schemas.microsoft.com/office/powerpoint/2010/main" val="367594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92C5CBFE-7DE8-F36D-6B67-F2E151BFCDF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6FB024D7-0804-42AB-C62C-F67A9D618215}"/>
              </a:ext>
            </a:extLst>
          </p:cNvPr>
          <p:cNvSpPr/>
          <p:nvPr/>
        </p:nvSpPr>
        <p:spPr>
          <a:xfrm>
            <a:off x="0" y="0"/>
            <a:ext cx="12192000" cy="6858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Tree>
    <p:extLst>
      <p:ext uri="{BB962C8B-B14F-4D97-AF65-F5344CB8AC3E}">
        <p14:creationId xmlns="" xmlns:p14="http://schemas.microsoft.com/office/powerpoint/2010/main" val="11240203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400B96BC-5CCD-874C-BC0E-A8E798E4FF83}"/>
              </a:ext>
            </a:extLst>
          </p:cNvPr>
          <p:cNvPicPr>
            <a:picLocks noChangeAspect="1"/>
          </p:cNvPicPr>
          <p:nvPr/>
        </p:nvPicPr>
        <p:blipFill rotWithShape="1">
          <a:blip r:embed="rId2" cstate="print"/>
          <a:srcRect l="9665" r="11024"/>
          <a:stretch/>
        </p:blipFill>
        <p:spPr>
          <a:xfrm>
            <a:off x="1" y="10"/>
            <a:ext cx="9669642" cy="6857990"/>
          </a:xfrm>
          <a:prstGeom prst="rect">
            <a:avLst/>
          </a:prstGeom>
        </p:spPr>
      </p:pic>
      <p:sp>
        <p:nvSpPr>
          <p:cNvPr id="15" name="Rectangle 1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 xmlns:a16="http://schemas.microsoft.com/office/drawing/2014/main" id="{08289763-F78F-C3B5-7567-4453037E9A3E}"/>
              </a:ext>
            </a:extLst>
          </p:cNvPr>
          <p:cNvSpPr>
            <a:spLocks noGrp="1"/>
          </p:cNvSpPr>
          <p:nvPr>
            <p:ph type="title"/>
          </p:nvPr>
        </p:nvSpPr>
        <p:spPr>
          <a:xfrm>
            <a:off x="6469243" y="455101"/>
            <a:ext cx="6400799" cy="1491805"/>
          </a:xfrm>
        </p:spPr>
        <p:txBody>
          <a:bodyPr vert="horz" lIns="91440" tIns="45720" rIns="91440" bIns="45720" rtlCol="0" anchor="ctr">
            <a:normAutofit/>
          </a:bodyPr>
          <a:lstStyle/>
          <a:p>
            <a:pPr marL="0" indent="0" algn="l" rtl="0" eaLnBrk="1" latinLnBrk="0" hangingPunct="1">
              <a:lnSpc>
                <a:spcPct val="90000"/>
              </a:lnSpc>
              <a:spcBef>
                <a:spcPts val="1000"/>
              </a:spcBef>
              <a:spcAft>
                <a:spcPts val="0"/>
              </a:spcAft>
            </a:pPr>
            <a:r>
              <a:rPr lang="el-GR" sz="3600" kern="1200" dirty="0">
                <a:effectLst/>
                <a:latin typeface="Calibri" panose="020F0502020204030204" pitchFamily="34" charset="0"/>
                <a:ea typeface="+mn-ea"/>
                <a:cs typeface="+mn-cs"/>
              </a:rPr>
              <a:t>Προοπτική και Βιωσιμότητα</a:t>
            </a:r>
            <a:endParaRPr lang="en-US" sz="6600" dirty="0"/>
          </a:p>
        </p:txBody>
      </p:sp>
      <p:sp>
        <p:nvSpPr>
          <p:cNvPr id="8" name="Text Placeholder 7">
            <a:extLst>
              <a:ext uri="{FF2B5EF4-FFF2-40B4-BE49-F238E27FC236}">
                <a16:creationId xmlns="" xmlns:a16="http://schemas.microsoft.com/office/drawing/2014/main" id="{CD37A671-5286-F467-7473-BC5024E1A640}"/>
              </a:ext>
            </a:extLst>
          </p:cNvPr>
          <p:cNvSpPr>
            <a:spLocks noGrp="1"/>
          </p:cNvSpPr>
          <p:nvPr>
            <p:ph type="body" sz="half" idx="2"/>
          </p:nvPr>
        </p:nvSpPr>
        <p:spPr>
          <a:xfrm>
            <a:off x="6210300" y="2402007"/>
            <a:ext cx="5829300" cy="1026993"/>
          </a:xfrm>
        </p:spPr>
        <p:txBody>
          <a:bodyPr vert="horz" lIns="91440" tIns="45720" rIns="91440" bIns="45720" rtlCol="0">
            <a:normAutofit/>
          </a:bodyPr>
          <a:lstStyle/>
          <a:p>
            <a:pPr marL="285750" indent="-285750" algn="l" rtl="0" eaLnBrk="1" latinLnBrk="0" hangingPunct="1">
              <a:lnSpc>
                <a:spcPct val="90000"/>
              </a:lnSpc>
              <a:spcBef>
                <a:spcPts val="1000"/>
              </a:spcBef>
              <a:spcAft>
                <a:spcPts val="0"/>
              </a:spcAft>
              <a:buFont typeface="Arial" panose="020B0604020202020204" pitchFamily="34" charset="0"/>
              <a:buChar char="•"/>
            </a:pPr>
            <a:r>
              <a:rPr lang="el-GR" sz="2800" kern="1200" dirty="0">
                <a:effectLst/>
                <a:latin typeface="Calibri" panose="020F0502020204030204" pitchFamily="34" charset="0"/>
                <a:ea typeface="+mn-ea"/>
                <a:cs typeface="+mn-cs"/>
              </a:rPr>
              <a:t>Η βιώσιμη χρήση των υδάτων είναι κρίσιμη για τις μελλοντικές γενιές.</a:t>
            </a:r>
            <a:endParaRPr lang="en-GB" sz="3600" dirty="0">
              <a:effectLst/>
            </a:endParaRPr>
          </a:p>
        </p:txBody>
      </p:sp>
      <p:sp>
        <p:nvSpPr>
          <p:cNvPr id="12" name="TextBox 11">
            <a:extLst>
              <a:ext uri="{FF2B5EF4-FFF2-40B4-BE49-F238E27FC236}">
                <a16:creationId xmlns="" xmlns:a16="http://schemas.microsoft.com/office/drawing/2014/main" id="{EA47828B-5F03-79B2-D1FA-32F3C42BF481}"/>
              </a:ext>
            </a:extLst>
          </p:cNvPr>
          <p:cNvSpPr txBox="1"/>
          <p:nvPr/>
        </p:nvSpPr>
        <p:spPr>
          <a:xfrm>
            <a:off x="6094475" y="3539172"/>
            <a:ext cx="5829300" cy="2092881"/>
          </a:xfrm>
          <a:prstGeom prst="rect">
            <a:avLst/>
          </a:prstGeom>
          <a:noFill/>
        </p:spPr>
        <p:txBody>
          <a:bodyPr wrap="square" rtlCol="0">
            <a:spAutoFit/>
          </a:bodyPr>
          <a:lstStyle/>
          <a:p>
            <a:pPr marL="342900" indent="-342900">
              <a:buFont typeface="Arial" panose="020B0604020202020204" pitchFamily="34" charset="0"/>
              <a:buChar char="•"/>
            </a:pPr>
            <a:r>
              <a:rPr lang="el-GR" sz="2800" kern="1200" dirty="0">
                <a:effectLst/>
                <a:latin typeface="Calibri" panose="020F0502020204030204" pitchFamily="34" charset="0"/>
                <a:ea typeface="+mn-ea"/>
                <a:cs typeface="+mn-cs"/>
              </a:rPr>
              <a:t>Απαιτούνται συνεχείς προσπάθειες για να διασφαλιστεί η ισορροπημένη σχέση μεταξύ νερού και περιβάλλοντος</a:t>
            </a:r>
            <a:endParaRPr lang="en-US" sz="2800" dirty="0"/>
          </a:p>
          <a:p>
            <a:endParaRPr lang="en-GB" dirty="0"/>
          </a:p>
        </p:txBody>
      </p:sp>
    </p:spTree>
    <p:extLst>
      <p:ext uri="{BB962C8B-B14F-4D97-AF65-F5344CB8AC3E}">
        <p14:creationId xmlns="" xmlns:p14="http://schemas.microsoft.com/office/powerpoint/2010/main" val="23134209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E77B4A-1067-88A1-00F7-22B615ED4AAB}"/>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4DF37400-FCA7-9810-882D-B11B86AB142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5D78D355-3365-96BF-5076-3915CCCE9409}"/>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pic>
        <p:nvPicPr>
          <p:cNvPr id="4" name="Picture 2" descr="Water Wallpapers - Wallpaper Cave">
            <a:extLst>
              <a:ext uri="{FF2B5EF4-FFF2-40B4-BE49-F238E27FC236}">
                <a16:creationId xmlns="" xmlns:a16="http://schemas.microsoft.com/office/drawing/2014/main" id="{D341DBBF-46C1-0B00-4C4D-D355ACA978C7}"/>
              </a:ext>
            </a:extLst>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artisticBlur radius="80"/>
                    </a14:imgEffect>
                    <a14:imgEffect>
                      <a14:brightnessContrast bright="-20000"/>
                    </a14:imgEffect>
                  </a14:imgLayer>
                </a14:imgProps>
              </a:ext>
              <a:ext uri="{28A0092B-C50C-407E-A947-70E740481C1C}">
                <a14:useLocalDpi xmlns="" xmlns:a14="http://schemas.microsoft.com/office/drawing/2010/main" val="0"/>
              </a:ext>
            </a:extLst>
          </a:blip>
          <a:srcRect l="-4427" r="100000"/>
          <a:stretch/>
        </p:blipFill>
        <p:spPr bwMode="auto">
          <a:xfrm>
            <a:off x="-580948" y="-30433"/>
            <a:ext cx="580948"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0AD4186-67F5-6F43-4F44-3433E09B2EF8}"/>
              </a:ext>
            </a:extLst>
          </p:cNvPr>
          <p:cNvSpPr txBox="1"/>
          <p:nvPr/>
        </p:nvSpPr>
        <p:spPr>
          <a:xfrm>
            <a:off x="-6104058" y="1226852"/>
            <a:ext cx="5523110" cy="4985980"/>
          </a:xfrm>
          <a:prstGeom prst="rect">
            <a:avLst/>
          </a:prstGeom>
          <a:noFill/>
        </p:spPr>
        <p:txBody>
          <a:bodyPr wrap="square" rtlCol="0">
            <a:spAutoFit/>
          </a:bodyPr>
          <a:lstStyle/>
          <a:p>
            <a:pPr algn="ctr"/>
            <a:r>
              <a:rPr lang="en-US" sz="6600" dirty="0">
                <a:solidFill>
                  <a:schemeClr val="bg1"/>
                </a:solidFill>
              </a:rPr>
              <a:t>TO NE</a:t>
            </a:r>
            <a:r>
              <a:rPr lang="el-GR" sz="6600" dirty="0">
                <a:solidFill>
                  <a:schemeClr val="bg1"/>
                </a:solidFill>
              </a:rPr>
              <a:t>ΡΟ</a:t>
            </a:r>
            <a:endParaRPr lang="en-US" sz="6600" dirty="0">
              <a:solidFill>
                <a:schemeClr val="bg1"/>
              </a:solidFill>
            </a:endParaRPr>
          </a:p>
          <a:p>
            <a:r>
              <a:rPr lang="en-US" sz="1400" dirty="0">
                <a:solidFill>
                  <a:schemeClr val="bg1"/>
                </a:solidFill>
              </a:rPr>
              <a:t>hshkshfsfmmmmmmmmmmmmmmmmmmmmmmmmmmmmmmmmmmmmmmmmmmmmmmmmmmmmmmmmmmmmmmmmmmmmmmmmmmmmmmmmmmmmmmmmmmmmmmmmmmmmmmmmmmmmmmmmmmmmmmmmmmmmmmmmmmmmmmmmmmmmmmmmmmmmmmmmmmmmmmmmmmmmmmmmmmmmmmmmmmmmmmmmmmmmmmmmmmmmmmmmmmmmmmmmmmmmmmmmmmmmmmmmmmmmmmmmmmmmmmmmmmmmmmmmmjjjjjjjjjjjjjjjjjjjjjjjjjjjjjjhhhhhhhhhhhhhhhhhhhhhhhhhhhhhhhhhhhhhhhhhhhhhhjjjjjjjjjjjjjjjjjjjjjjjjjjjjjjjjjjjjjjjjjjjjjjjjjjjjhhhhhhhhhhhhhhhhhhhhhhhhhhhhhhhhv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a:t>
            </a:r>
            <a:endParaRPr lang="el-GR" sz="300" dirty="0">
              <a:solidFill>
                <a:schemeClr val="bg1"/>
              </a:solidFill>
            </a:endParaRPr>
          </a:p>
        </p:txBody>
      </p:sp>
      <p:sp>
        <p:nvSpPr>
          <p:cNvPr id="3" name="TextBox 2">
            <a:extLst>
              <a:ext uri="{FF2B5EF4-FFF2-40B4-BE49-F238E27FC236}">
                <a16:creationId xmlns="" xmlns:a16="http://schemas.microsoft.com/office/drawing/2014/main" id="{E8F28064-F1DF-45AF-AEEA-49EDBE7B2868}"/>
              </a:ext>
            </a:extLst>
          </p:cNvPr>
          <p:cNvSpPr txBox="1"/>
          <p:nvPr/>
        </p:nvSpPr>
        <p:spPr>
          <a:xfrm>
            <a:off x="640934" y="1042186"/>
            <a:ext cx="5153462" cy="369332"/>
          </a:xfrm>
          <a:prstGeom prst="rect">
            <a:avLst/>
          </a:prstGeom>
          <a:noFill/>
        </p:spPr>
        <p:txBody>
          <a:bodyPr wrap="none" rtlCol="0">
            <a:spAutoFit/>
          </a:bodyPr>
          <a:lstStyle/>
          <a:p>
            <a:r>
              <a:rPr lang="el-GR" dirty="0"/>
              <a:t>Διογένης Ακριβόπουλος, Κωνσταντίνος Θεολόγου Β1</a:t>
            </a:r>
          </a:p>
        </p:txBody>
      </p:sp>
      <p:sp>
        <p:nvSpPr>
          <p:cNvPr id="6" name="TextBox 5">
            <a:extLst>
              <a:ext uri="{FF2B5EF4-FFF2-40B4-BE49-F238E27FC236}">
                <a16:creationId xmlns="" xmlns:a16="http://schemas.microsoft.com/office/drawing/2014/main" id="{63A87132-CDBE-4C3E-ABC0-1C9B21D365F4}"/>
              </a:ext>
            </a:extLst>
          </p:cNvPr>
          <p:cNvSpPr txBox="1"/>
          <p:nvPr/>
        </p:nvSpPr>
        <p:spPr>
          <a:xfrm>
            <a:off x="6691521" y="5024927"/>
            <a:ext cx="4888030" cy="1046440"/>
          </a:xfrm>
          <a:prstGeom prst="rect">
            <a:avLst/>
          </a:prstGeom>
          <a:noFill/>
        </p:spPr>
        <p:txBody>
          <a:bodyPr wrap="square" rtlCol="0">
            <a:spAutoFit/>
          </a:bodyPr>
          <a:lstStyle/>
          <a:p>
            <a:r>
              <a:rPr lang="el-GR" sz="3100" dirty="0"/>
              <a:t>ΜΟΥΣΙΚΟ ΣΧΟΛΕΙΟ ΒΕΡΟΙΑΣ 2024</a:t>
            </a:r>
          </a:p>
        </p:txBody>
      </p:sp>
    </p:spTree>
    <p:extLst>
      <p:ext uri="{BB962C8B-B14F-4D97-AF65-F5344CB8AC3E}">
        <p14:creationId xmlns="" xmlns:p14="http://schemas.microsoft.com/office/powerpoint/2010/main" val="23529283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E77B4A-1067-88A1-00F7-22B615ED4AAB}"/>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4DF37400-FCA7-9810-882D-B11B86AB142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5D78D355-3365-96BF-5076-3915CCCE9409}"/>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pic>
        <p:nvPicPr>
          <p:cNvPr id="4" name="Picture 2" descr="Water Wallpapers - Wallpaper Cave">
            <a:extLst>
              <a:ext uri="{FF2B5EF4-FFF2-40B4-BE49-F238E27FC236}">
                <a16:creationId xmlns="" xmlns:a16="http://schemas.microsoft.com/office/drawing/2014/main" id="{D341DBBF-46C1-0B00-4C4D-D355ACA978C7}"/>
              </a:ext>
            </a:extLst>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artisticBlur radius="80"/>
                    </a14:imgEffect>
                    <a14:imgEffect>
                      <a14:brightnessContrast bright="-20000"/>
                    </a14:imgEffect>
                  </a14:imgLayer>
                </a14:imgProps>
              </a:ext>
              <a:ext uri="{28A0092B-C50C-407E-A947-70E740481C1C}">
                <a14:useLocalDpi xmlns="" xmlns:a14="http://schemas.microsoft.com/office/drawing/2010/main" val="0"/>
              </a:ext>
            </a:extLst>
          </a:blip>
          <a:srcRect l="-4427" r="100000"/>
          <a:stretch/>
        </p:blipFill>
        <p:spPr bwMode="auto">
          <a:xfrm>
            <a:off x="-580948" y="-30433"/>
            <a:ext cx="580948"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0AD4186-67F5-6F43-4F44-3433E09B2EF8}"/>
              </a:ext>
            </a:extLst>
          </p:cNvPr>
          <p:cNvSpPr txBox="1"/>
          <p:nvPr/>
        </p:nvSpPr>
        <p:spPr>
          <a:xfrm>
            <a:off x="-6104058" y="1226852"/>
            <a:ext cx="5523110" cy="4985980"/>
          </a:xfrm>
          <a:prstGeom prst="rect">
            <a:avLst/>
          </a:prstGeom>
          <a:noFill/>
        </p:spPr>
        <p:txBody>
          <a:bodyPr wrap="square" rtlCol="0">
            <a:spAutoFit/>
          </a:bodyPr>
          <a:lstStyle/>
          <a:p>
            <a:pPr algn="ctr"/>
            <a:r>
              <a:rPr lang="en-US" sz="6600" dirty="0">
                <a:solidFill>
                  <a:schemeClr val="bg1"/>
                </a:solidFill>
              </a:rPr>
              <a:t>TO NE</a:t>
            </a:r>
            <a:r>
              <a:rPr lang="el-GR" sz="6600" dirty="0">
                <a:solidFill>
                  <a:schemeClr val="bg1"/>
                </a:solidFill>
              </a:rPr>
              <a:t>ΡΟ</a:t>
            </a:r>
            <a:endParaRPr lang="en-US" sz="6600" dirty="0">
              <a:solidFill>
                <a:schemeClr val="bg1"/>
              </a:solidFill>
            </a:endParaRPr>
          </a:p>
          <a:p>
            <a:r>
              <a:rPr lang="en-US" sz="1400" dirty="0">
                <a:solidFill>
                  <a:schemeClr val="bg1"/>
                </a:solidFill>
              </a:rPr>
              <a:t>hshkshfsfmmmmmmmmmmmmmmmmmmmmmmmmmmmmmmmmmmmmmmmmmmmmmmmmmmmmmmmmmmmmmmmmmmmmmmmmmmmmmmmmmmmmmmmmmmmmmmmmmmmmmmmmmmmmmmmmmmmmmmmmmmmmmmmmmmmmmmmmmmmmmmmmmmmmmmmmmmmmmmmmmmmmmmmmmmmmmmmmmmmmmmmmmmmmmmmmmmmmmmmmmmmmmmmmmmmmmmmmmmmmmmmmmmmmmmmmmmmmmmmmmmmmmmmmmjjjjjjjjjjjjjjjjjjjjjjjjjjjjjjhhhhhhhhhhhhhhhhhhhhhhhhhhhhhhhhhhhhhhhhhhhhhhjjjjjjjjjjjjjjjjjjjjjjjjjjjjjjjjjjjjjjjjjjjjjjjjjjjjhhhhhhhhhhhhhhhhhhhhhhhhhhhhhhhhv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w</a:t>
            </a:r>
            <a:endParaRPr lang="el-GR" sz="300" dirty="0">
              <a:solidFill>
                <a:schemeClr val="bg1"/>
              </a:solidFill>
            </a:endParaRPr>
          </a:p>
        </p:txBody>
      </p:sp>
    </p:spTree>
    <p:extLst>
      <p:ext uri="{BB962C8B-B14F-4D97-AF65-F5344CB8AC3E}">
        <p14:creationId xmlns="" xmlns:p14="http://schemas.microsoft.com/office/powerpoint/2010/main" val="31744533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E77B4A-1067-88A1-00F7-22B615ED4AAB}"/>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4DF37400-FCA7-9810-882D-B11B86AB142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5D78D355-3365-96BF-5076-3915CCCE9409}"/>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pic>
        <p:nvPicPr>
          <p:cNvPr id="4" name="Picture 2" descr="Water Wallpapers - Wallpaper Cave">
            <a:extLst>
              <a:ext uri="{FF2B5EF4-FFF2-40B4-BE49-F238E27FC236}">
                <a16:creationId xmlns="" xmlns:a16="http://schemas.microsoft.com/office/drawing/2014/main" id="{D341DBBF-46C1-0B00-4C4D-D355ACA978C7}"/>
              </a:ext>
            </a:extLst>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artisticBlur radius="80"/>
                    </a14:imgEffect>
                    <a14:imgEffect>
                      <a14:brightnessContrast bright="-20000"/>
                    </a14:imgEffect>
                  </a14:imgLayer>
                </a14:imgProps>
              </a:ext>
              <a:ext uri="{28A0092B-C50C-407E-A947-70E740481C1C}">
                <a14:useLocalDpi xmlns="" xmlns:a14="http://schemas.microsoft.com/office/drawing/2010/main" val="0"/>
              </a:ext>
            </a:extLst>
          </a:blip>
          <a:srcRect r="50000"/>
          <a:stretch/>
        </p:blipFill>
        <p:spPr bwMode="auto">
          <a:xfrm>
            <a:off x="0" y="-30434"/>
            <a:ext cx="6561438" cy="68884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0AD4186-67F5-6F43-4F44-3433E09B2EF8}"/>
              </a:ext>
            </a:extLst>
          </p:cNvPr>
          <p:cNvSpPr txBox="1"/>
          <p:nvPr/>
        </p:nvSpPr>
        <p:spPr>
          <a:xfrm>
            <a:off x="420310" y="320627"/>
            <a:ext cx="5523110" cy="6186309"/>
          </a:xfrm>
          <a:prstGeom prst="rect">
            <a:avLst/>
          </a:prstGeom>
          <a:noFill/>
        </p:spPr>
        <p:txBody>
          <a:bodyPr wrap="square" rtlCol="0">
            <a:spAutoFit/>
          </a:bodyPr>
          <a:lstStyle/>
          <a:p>
            <a:pPr algn="ctr"/>
            <a:r>
              <a:rPr lang="en-US" sz="7200" dirty="0">
                <a:solidFill>
                  <a:schemeClr val="bg1"/>
                </a:solidFill>
              </a:rPr>
              <a:t>TO NE</a:t>
            </a:r>
            <a:r>
              <a:rPr lang="el-GR" sz="7200" dirty="0">
                <a:solidFill>
                  <a:schemeClr val="bg1"/>
                </a:solidFill>
              </a:rPr>
              <a:t>ΡΟ</a:t>
            </a:r>
            <a:endParaRPr lang="en-US" sz="7200" dirty="0">
              <a:solidFill>
                <a:schemeClr val="bg1"/>
              </a:solidFill>
            </a:endParaRPr>
          </a:p>
          <a:p>
            <a:pPr algn="ctr"/>
            <a:r>
              <a:rPr lang="el-GR" dirty="0">
                <a:solidFill>
                  <a:schemeClr val="bg1"/>
                </a:solidFill>
              </a:rPr>
              <a:t>Το νερό αποτελεί ουσιαστικό κομμάτι της ζωής, παίζοντας ζωτικό ρόλο σε διάφορους τομείς. Στη γεωργία, αποτελεί απαραίτητο για την άρδευση και την παραγωγή τροφίμων, συντηρώντας την παγκόσμια επισιτιστική ασφάλεια. Επιπλέον, συμβάλλει στην παραγωγή ενέργειας και λειτουργεί ως βιότοπος για ποικίλες υδρόβιες μορφές ζωής. Ωστόσο, η παρουσία ρύπων απειλεί την ποιότητα του νερού, με πηγές όπως βιομηχανικά απόβλητα, γεωργική δραστηριότητα και πλαστική μόλυνση. Η προστασία των υδάτινων πόρων απαιτεί συντονισμένες προσπάθειες, με αυστηρούς κανονισμούς και ευαισθητοποίηση. Η συμμετοχή σε πρωτοβουλίες καθαρισμού, η μείωση της κατανάλωσης νερού και η προώθηση βιώσιμων τρόπων ζωής αποτελούν ουσιαστικά βήματα για τη διατήρηση της ποιότητας του νερού και την προστασία των υδάτινων πόρων προς όφελος της βιωσιμότητας και της ευημερίας τόσο των σημερινών όσο και των μελλοντικών γενεών.</a:t>
            </a:r>
            <a:endParaRPr lang="en-US" dirty="0">
              <a:solidFill>
                <a:schemeClr val="bg1"/>
              </a:solidFill>
            </a:endParaRPr>
          </a:p>
        </p:txBody>
      </p:sp>
    </p:spTree>
    <p:extLst>
      <p:ext uri="{BB962C8B-B14F-4D97-AF65-F5344CB8AC3E}">
        <p14:creationId xmlns="" xmlns:p14="http://schemas.microsoft.com/office/powerpoint/2010/main" val="21504962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3E77B4A-1067-88A1-00F7-22B615ED4AAB}"/>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4DF37400-FCA7-9810-882D-B11B86AB142F}"/>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5D78D355-3365-96BF-5076-3915CCCE9409}"/>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sp>
        <p:nvSpPr>
          <p:cNvPr id="22" name="Ορθογώνιο: Στρογγύλεμα γωνιών 21">
            <a:extLst>
              <a:ext uri="{FF2B5EF4-FFF2-40B4-BE49-F238E27FC236}">
                <a16:creationId xmlns="" xmlns:a16="http://schemas.microsoft.com/office/drawing/2014/main" id="{DC430292-879B-7D35-0C26-EC114182C26F}"/>
              </a:ext>
            </a:extLst>
          </p:cNvPr>
          <p:cNvSpPr/>
          <p:nvPr/>
        </p:nvSpPr>
        <p:spPr>
          <a:xfrm>
            <a:off x="269004" y="2042984"/>
            <a:ext cx="2879019" cy="44609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 xmlns:a16="http://schemas.microsoft.com/office/drawing/2014/main" id="{58ADF261-5802-3DE9-D738-0667E3E5133F}"/>
              </a:ext>
            </a:extLst>
          </p:cNvPr>
          <p:cNvSpPr txBox="1"/>
          <p:nvPr/>
        </p:nvSpPr>
        <p:spPr>
          <a:xfrm>
            <a:off x="368455" y="2504259"/>
            <a:ext cx="2374746" cy="4093428"/>
          </a:xfrm>
          <a:prstGeom prst="rect">
            <a:avLst/>
          </a:prstGeom>
          <a:noFill/>
        </p:spPr>
        <p:txBody>
          <a:bodyPr wrap="square" rtlCol="0">
            <a:spAutoFit/>
          </a:bodyPr>
          <a:lstStyle/>
          <a:p>
            <a:endParaRPr lang="el-GR" dirty="0">
              <a:solidFill>
                <a:schemeClr val="tx1">
                  <a:lumMod val="95000"/>
                  <a:lumOff val="5000"/>
                </a:schemeClr>
              </a:solidFill>
            </a:endParaRPr>
          </a:p>
          <a:p>
            <a:r>
              <a:rPr lang="el-GR" sz="1400" b="1" kern="100" dirty="0">
                <a:effectLst/>
                <a:latin typeface="Calibri" panose="020F0502020204030204" pitchFamily="34" charset="0"/>
                <a:ea typeface="Calibri" panose="020F0502020204030204" pitchFamily="34" charset="0"/>
                <a:cs typeface="Times New Roman" panose="02020603050405020304" pitchFamily="18" charset="0"/>
              </a:rPr>
              <a:t>Ενορχήστρωση</a:t>
            </a: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 Το ίδιο το νερό μπορεί να χρησιμοποιηθεί ως όργανο. Οι κρουστοί συχνά χρησιμοποιούν δοχεία γεμάτα νερό, όπως κύπελλα ή ποτήρια, για να δημιουργήσουν συντονισμένους τόνους χτυπώντας τους με σφυρί ή ραβδιά. Τα διαφορετικά επίπεδα νερού μπορούν να παράγουν διαφορετικούς τόνους, δημιουργώντας ένα είδος φαινομένου "ξυλόφωνου νερού".</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9" name="TextBox 8">
            <a:extLst>
              <a:ext uri="{FF2B5EF4-FFF2-40B4-BE49-F238E27FC236}">
                <a16:creationId xmlns="" xmlns:a16="http://schemas.microsoft.com/office/drawing/2014/main" id="{20C6E3D5-8A8D-BA3B-8E79-C507E1031A52}"/>
              </a:ext>
            </a:extLst>
          </p:cNvPr>
          <p:cNvSpPr txBox="1"/>
          <p:nvPr/>
        </p:nvSpPr>
        <p:spPr>
          <a:xfrm>
            <a:off x="429299" y="2273427"/>
            <a:ext cx="495649" cy="461665"/>
          </a:xfrm>
          <a:prstGeom prst="rect">
            <a:avLst/>
          </a:prstGeom>
          <a:noFill/>
        </p:spPr>
        <p:txBody>
          <a:bodyPr wrap="none" rtlCol="0">
            <a:spAutoFit/>
          </a:bodyPr>
          <a:lstStyle/>
          <a:p>
            <a:r>
              <a:rPr lang="el-GR" sz="2400" b="1" dirty="0">
                <a:solidFill>
                  <a:schemeClr val="tx1">
                    <a:lumMod val="95000"/>
                    <a:lumOff val="5000"/>
                  </a:schemeClr>
                </a:solidFill>
              </a:rPr>
              <a:t>01</a:t>
            </a:r>
          </a:p>
        </p:txBody>
      </p:sp>
      <p:sp>
        <p:nvSpPr>
          <p:cNvPr id="8" name="TextBox 7">
            <a:extLst>
              <a:ext uri="{FF2B5EF4-FFF2-40B4-BE49-F238E27FC236}">
                <a16:creationId xmlns="" xmlns:a16="http://schemas.microsoft.com/office/drawing/2014/main" id="{49D22431-E767-475C-90DB-5F8619D689BC}"/>
              </a:ext>
            </a:extLst>
          </p:cNvPr>
          <p:cNvSpPr txBox="1"/>
          <p:nvPr/>
        </p:nvSpPr>
        <p:spPr>
          <a:xfrm>
            <a:off x="-78527" y="0"/>
            <a:ext cx="12349054" cy="1077218"/>
          </a:xfrm>
          <a:prstGeom prst="rect">
            <a:avLst/>
          </a:prstGeom>
          <a:noFill/>
        </p:spPr>
        <p:txBody>
          <a:bodyPr wrap="square" rtlCol="0">
            <a:spAutoFit/>
          </a:bodyPr>
          <a:lstStyle/>
          <a:p>
            <a:pPr algn="ctr"/>
            <a:r>
              <a:rPr lang="el-GR" sz="6400" dirty="0"/>
              <a:t>ΧΡΗΣΕΙΣ ΤΟΥ ΝΕΡΟΥ ΣΤΗΝ ΜΟΥΣΙΚΗ</a:t>
            </a:r>
          </a:p>
        </p:txBody>
      </p:sp>
    </p:spTree>
    <p:extLst>
      <p:ext uri="{BB962C8B-B14F-4D97-AF65-F5344CB8AC3E}">
        <p14:creationId xmlns="" xmlns:p14="http://schemas.microsoft.com/office/powerpoint/2010/main" val="25211606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E492902-AA5B-80A9-5257-5DD8AC563668}"/>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7F6749E5-2BC5-1774-F379-4DED823CFEA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640992B3-5F24-2C06-F952-BC0CED9EC8C2}"/>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sp>
        <p:nvSpPr>
          <p:cNvPr id="4" name="TextBox 3">
            <a:extLst>
              <a:ext uri="{FF2B5EF4-FFF2-40B4-BE49-F238E27FC236}">
                <a16:creationId xmlns="" xmlns:a16="http://schemas.microsoft.com/office/drawing/2014/main" id="{A29F0E55-47C5-044B-B2E0-65989C12FE26}"/>
              </a:ext>
            </a:extLst>
          </p:cNvPr>
          <p:cNvSpPr txBox="1"/>
          <p:nvPr/>
        </p:nvSpPr>
        <p:spPr>
          <a:xfrm>
            <a:off x="429300" y="2479059"/>
            <a:ext cx="2558428" cy="3877985"/>
          </a:xfrm>
          <a:prstGeom prst="rect">
            <a:avLst/>
          </a:prstGeom>
          <a:noFill/>
        </p:spPr>
        <p:txBody>
          <a:bodyPr wrap="square" rtlCol="0">
            <a:spAutoFit/>
          </a:bodyPr>
          <a:lstStyle/>
          <a:p>
            <a:endParaRPr lang="el-GR" dirty="0">
              <a:solidFill>
                <a:schemeClr val="bg1"/>
              </a:solidFill>
            </a:endParaRPr>
          </a:p>
          <a:p>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Ενορχήστρωση</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Το ίδιο το νερό μπορεί να χρησιμοποιηθεί ως όργανο. Οι κρουστοί συχνά χρησιμοποιούν δοχεία γεμάτα νερό, όπως κύπελλα ή ποτήρια, για να δημιουργήσουν συντονισμένους τόνους χτυπώντας τους με σφυρί ή ραβδιά. Τα διαφορετικά επίπεδα νερού μπορούν να παράγουν διαφορετικούς τόνους, δημιουργώντας ένα είδος φαινομένου "ξυλόφωνου νερού".</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
        <p:nvSpPr>
          <p:cNvPr id="9" name="TextBox 8">
            <a:extLst>
              <a:ext uri="{FF2B5EF4-FFF2-40B4-BE49-F238E27FC236}">
                <a16:creationId xmlns="" xmlns:a16="http://schemas.microsoft.com/office/drawing/2014/main" id="{7844812D-52EF-9839-DEA3-B81B9524AEC4}"/>
              </a:ext>
            </a:extLst>
          </p:cNvPr>
          <p:cNvSpPr txBox="1"/>
          <p:nvPr/>
        </p:nvSpPr>
        <p:spPr>
          <a:xfrm>
            <a:off x="429299" y="2273427"/>
            <a:ext cx="495649" cy="461665"/>
          </a:xfrm>
          <a:prstGeom prst="rect">
            <a:avLst/>
          </a:prstGeom>
          <a:noFill/>
        </p:spPr>
        <p:txBody>
          <a:bodyPr wrap="none" rtlCol="0">
            <a:spAutoFit/>
          </a:bodyPr>
          <a:lstStyle/>
          <a:p>
            <a:r>
              <a:rPr lang="el-GR" sz="2400" b="1" dirty="0">
                <a:solidFill>
                  <a:schemeClr val="bg1"/>
                </a:solidFill>
              </a:rPr>
              <a:t>01</a:t>
            </a:r>
          </a:p>
        </p:txBody>
      </p:sp>
      <p:sp>
        <p:nvSpPr>
          <p:cNvPr id="22" name="Ορθογώνιο: Στρογγύλεμα γωνιών 21">
            <a:extLst>
              <a:ext uri="{FF2B5EF4-FFF2-40B4-BE49-F238E27FC236}">
                <a16:creationId xmlns="" xmlns:a16="http://schemas.microsoft.com/office/drawing/2014/main" id="{BF3FCD4F-7941-1213-A6A4-A13F8CE3404F}"/>
              </a:ext>
            </a:extLst>
          </p:cNvPr>
          <p:cNvSpPr/>
          <p:nvPr/>
        </p:nvSpPr>
        <p:spPr>
          <a:xfrm>
            <a:off x="3219729" y="2111582"/>
            <a:ext cx="2879019" cy="446090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 xmlns:a16="http://schemas.microsoft.com/office/drawing/2014/main" id="{0A9E5C05-6789-61D5-B8A3-C9010158A53A}"/>
              </a:ext>
            </a:extLst>
          </p:cNvPr>
          <p:cNvSpPr txBox="1"/>
          <p:nvPr/>
        </p:nvSpPr>
        <p:spPr>
          <a:xfrm>
            <a:off x="3275559" y="2617558"/>
            <a:ext cx="2652017" cy="3600986"/>
          </a:xfrm>
          <a:prstGeom prst="rect">
            <a:avLst/>
          </a:prstGeom>
          <a:noFill/>
        </p:spPr>
        <p:txBody>
          <a:bodyPr wrap="square" rtlCol="0">
            <a:spAutoFit/>
          </a:bodyPr>
          <a:lstStyle/>
          <a:p>
            <a:endParaRPr lang="el-GR" sz="1400" dirty="0">
              <a:solidFill>
                <a:schemeClr val="tx1">
                  <a:lumMod val="95000"/>
                  <a:lumOff val="5000"/>
                </a:schemeClr>
              </a:solidFill>
            </a:endParaRPr>
          </a:p>
          <a:p>
            <a:r>
              <a:rPr lang="el-GR" sz="1400" b="1" kern="100" dirty="0">
                <a:effectLst/>
                <a:latin typeface="Calibri" panose="020F0502020204030204" pitchFamily="34" charset="0"/>
                <a:ea typeface="Calibri" panose="020F0502020204030204" pitchFamily="34" charset="0"/>
                <a:cs typeface="Times New Roman" panose="02020603050405020304" pitchFamily="18" charset="0"/>
              </a:rPr>
              <a:t>Ηχογραφήσεις πεδίου</a:t>
            </a: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 Πολλοί συνθέτες και μουσικοί ενσωματώνουν ηχογραφήσεις ήχων νερού στις συνθέσεις τους. Αυτές οι ηχογραφήσεις μπορεί να περιλαμβάνουν τον ήχο των κυμάτων που συντρίβονται, της βροχής που πέφτει, των ποταμών που ρέουν ή ακόμα και τον απλό ήχο των σταγονιδίων νερού. Αυτές οι ηχογραφήσεις μπορούν να χρησιμοποιηθούν ως ατμόσφαιρα φόντου ή ως σημείο εστίασης μέσα στη μουσική.</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2" name="TextBox 11">
            <a:extLst>
              <a:ext uri="{FF2B5EF4-FFF2-40B4-BE49-F238E27FC236}">
                <a16:creationId xmlns="" xmlns:a16="http://schemas.microsoft.com/office/drawing/2014/main" id="{DEC32611-0CF9-DD4A-56BC-6473F4CC7BD8}"/>
              </a:ext>
            </a:extLst>
          </p:cNvPr>
          <p:cNvSpPr txBox="1"/>
          <p:nvPr/>
        </p:nvSpPr>
        <p:spPr>
          <a:xfrm>
            <a:off x="3333231" y="2273427"/>
            <a:ext cx="495649" cy="461665"/>
          </a:xfrm>
          <a:prstGeom prst="rect">
            <a:avLst/>
          </a:prstGeom>
          <a:noFill/>
        </p:spPr>
        <p:txBody>
          <a:bodyPr wrap="none" rtlCol="0">
            <a:spAutoFit/>
          </a:bodyPr>
          <a:lstStyle/>
          <a:p>
            <a:r>
              <a:rPr lang="el-GR" sz="2400" b="1" dirty="0">
                <a:solidFill>
                  <a:schemeClr val="tx1">
                    <a:lumMod val="95000"/>
                    <a:lumOff val="5000"/>
                  </a:schemeClr>
                </a:solidFill>
              </a:rPr>
              <a:t>02</a:t>
            </a:r>
          </a:p>
        </p:txBody>
      </p:sp>
      <p:sp>
        <p:nvSpPr>
          <p:cNvPr id="13" name="TextBox 12">
            <a:extLst>
              <a:ext uri="{FF2B5EF4-FFF2-40B4-BE49-F238E27FC236}">
                <a16:creationId xmlns="" xmlns:a16="http://schemas.microsoft.com/office/drawing/2014/main" id="{8A365C09-3273-44A9-9013-17AD31CF8E1A}"/>
              </a:ext>
            </a:extLst>
          </p:cNvPr>
          <p:cNvSpPr txBox="1"/>
          <p:nvPr/>
        </p:nvSpPr>
        <p:spPr>
          <a:xfrm>
            <a:off x="-78527" y="0"/>
            <a:ext cx="12349054" cy="1077218"/>
          </a:xfrm>
          <a:prstGeom prst="rect">
            <a:avLst/>
          </a:prstGeom>
          <a:noFill/>
        </p:spPr>
        <p:txBody>
          <a:bodyPr wrap="square" rtlCol="0">
            <a:spAutoFit/>
          </a:bodyPr>
          <a:lstStyle/>
          <a:p>
            <a:pPr algn="ctr"/>
            <a:r>
              <a:rPr lang="el-GR" sz="6400" dirty="0"/>
              <a:t>ΧΡΗΣΕΙΣ ΤΟΥ ΝΕΡΟΥ ΣΤΗΝ ΜΟΥΣΙΚΗ</a:t>
            </a:r>
          </a:p>
        </p:txBody>
      </p:sp>
    </p:spTree>
    <p:extLst>
      <p:ext uri="{BB962C8B-B14F-4D97-AF65-F5344CB8AC3E}">
        <p14:creationId xmlns="" xmlns:p14="http://schemas.microsoft.com/office/powerpoint/2010/main" val="2210952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E6778D5-5F31-FCC1-085E-7B15993B0CED}"/>
            </a:ext>
          </a:extLst>
        </p:cNvPr>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29EBCF84-E5DD-8761-6A6B-A56500845B2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B8059FA8-C2AA-712C-CCAC-995FAB8F3F34}"/>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sp>
        <p:nvSpPr>
          <p:cNvPr id="2" name="TextBox 1">
            <a:extLst>
              <a:ext uri="{FF2B5EF4-FFF2-40B4-BE49-F238E27FC236}">
                <a16:creationId xmlns="" xmlns:a16="http://schemas.microsoft.com/office/drawing/2014/main" id="{934C9925-2818-EF90-47D0-0B5F494E677D}"/>
              </a:ext>
            </a:extLst>
          </p:cNvPr>
          <p:cNvSpPr txBox="1"/>
          <p:nvPr/>
        </p:nvSpPr>
        <p:spPr>
          <a:xfrm>
            <a:off x="-78527" y="0"/>
            <a:ext cx="12349054" cy="1077218"/>
          </a:xfrm>
          <a:prstGeom prst="rect">
            <a:avLst/>
          </a:prstGeom>
          <a:noFill/>
        </p:spPr>
        <p:txBody>
          <a:bodyPr wrap="square" rtlCol="0">
            <a:spAutoFit/>
          </a:bodyPr>
          <a:lstStyle/>
          <a:p>
            <a:pPr algn="ctr"/>
            <a:r>
              <a:rPr lang="el-GR" sz="6400" dirty="0"/>
              <a:t>ΧΡΗΣΕΙΣ ΤΟΥ ΝΕΡΟΥ ΣΤΗΝ ΜΟΥΣΙΚΗ</a:t>
            </a:r>
          </a:p>
        </p:txBody>
      </p:sp>
      <p:sp>
        <p:nvSpPr>
          <p:cNvPr id="4" name="TextBox 3">
            <a:extLst>
              <a:ext uri="{FF2B5EF4-FFF2-40B4-BE49-F238E27FC236}">
                <a16:creationId xmlns="" xmlns:a16="http://schemas.microsoft.com/office/drawing/2014/main" id="{14AFE239-6855-4EB3-9401-9C057A8D036D}"/>
              </a:ext>
            </a:extLst>
          </p:cNvPr>
          <p:cNvSpPr txBox="1"/>
          <p:nvPr/>
        </p:nvSpPr>
        <p:spPr>
          <a:xfrm>
            <a:off x="429300" y="2479059"/>
            <a:ext cx="2558428" cy="3662541"/>
          </a:xfrm>
          <a:prstGeom prst="rect">
            <a:avLst/>
          </a:prstGeom>
          <a:noFill/>
        </p:spPr>
        <p:txBody>
          <a:bodyPr wrap="square" rtlCol="0">
            <a:spAutoFit/>
          </a:bodyPr>
          <a:lstStyle/>
          <a:p>
            <a:endParaRPr lang="el-GR" dirty="0"/>
          </a:p>
          <a:p>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Ενορχήστρωση</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Το ίδιο το νερό μπορεί να χρησιμοποιηθεί ως όργανο. Οι κρουστοί συχνά χρησιμοποιούν δοχεία γεμάτα νερό, όπως κύπελλα ή ποτήρια, για να δημιουργήσουν συντονισμένους τόνους χτυπώντας τους με σφυρί ή ραβδιά. Τα διαφορετικά επίπεδα νερού μπορούν να παράγουν διαφορετικούς τόνους, δημιουργώντας ένα είδος φαινομένου "ξυλόφωνου νερού".</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9" name="TextBox 8">
            <a:extLst>
              <a:ext uri="{FF2B5EF4-FFF2-40B4-BE49-F238E27FC236}">
                <a16:creationId xmlns="" xmlns:a16="http://schemas.microsoft.com/office/drawing/2014/main" id="{2EF6228F-02FB-FC1A-1CF3-438051B52E6A}"/>
              </a:ext>
            </a:extLst>
          </p:cNvPr>
          <p:cNvSpPr txBox="1"/>
          <p:nvPr/>
        </p:nvSpPr>
        <p:spPr>
          <a:xfrm>
            <a:off x="429299" y="2273427"/>
            <a:ext cx="495649" cy="461665"/>
          </a:xfrm>
          <a:prstGeom prst="rect">
            <a:avLst/>
          </a:prstGeom>
          <a:noFill/>
        </p:spPr>
        <p:txBody>
          <a:bodyPr wrap="none" rtlCol="0">
            <a:spAutoFit/>
          </a:bodyPr>
          <a:lstStyle/>
          <a:p>
            <a:r>
              <a:rPr lang="el-GR" sz="2400" b="1" dirty="0">
                <a:solidFill>
                  <a:schemeClr val="bg1"/>
                </a:solidFill>
              </a:rPr>
              <a:t>01</a:t>
            </a:r>
          </a:p>
        </p:txBody>
      </p:sp>
      <p:sp>
        <p:nvSpPr>
          <p:cNvPr id="10" name="TextBox 9">
            <a:extLst>
              <a:ext uri="{FF2B5EF4-FFF2-40B4-BE49-F238E27FC236}">
                <a16:creationId xmlns="" xmlns:a16="http://schemas.microsoft.com/office/drawing/2014/main" id="{9E62E5E0-2085-DA18-72CC-5520D8E49EC7}"/>
              </a:ext>
            </a:extLst>
          </p:cNvPr>
          <p:cNvSpPr txBox="1"/>
          <p:nvPr/>
        </p:nvSpPr>
        <p:spPr>
          <a:xfrm>
            <a:off x="3333231" y="2479059"/>
            <a:ext cx="2652016" cy="3976088"/>
          </a:xfrm>
          <a:prstGeom prst="rect">
            <a:avLst/>
          </a:prstGeom>
          <a:noFill/>
        </p:spPr>
        <p:txBody>
          <a:bodyPr wrap="square" rtlCol="0">
            <a:spAutoFit/>
          </a:bodyPr>
          <a:lstStyle/>
          <a:p>
            <a:endParaRPr lang="el-GR" dirty="0">
              <a:solidFill>
                <a:schemeClr val="bg1"/>
              </a:solidFill>
            </a:endParaRPr>
          </a:p>
          <a:p>
            <a:pPr lvl="0">
              <a:lnSpc>
                <a:spcPct val="107000"/>
              </a:lnSpc>
              <a:spcAft>
                <a:spcPts val="800"/>
              </a:spcAft>
              <a:tabLst>
                <a:tab pos="457200" algn="l"/>
              </a:tabLst>
            </a:pPr>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Ηχογραφήσεις πεδίου</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Πολλοί συνθέτες και μουσικοί ενσωματώνουν ηχογραφήσεις ήχων νερού στις συνθέσεις τους. Αυτές οι ηχογραφήσεις μπορεί να περιλαμβάνουν τον ήχο των κυμάτων που συντρίβονται, της βροχής που πέφτει, των ποταμών που ρέουν ή ακόμα και τον απλό ήχο των σταγονιδίων νερού. Αυτές οι ηχογραφήσεις μπορούν να χρησιμοποιηθούν ως ατμόσφαιρα φόντου ή ως σημείο εστίασης μέσα στη μουσική.</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2" name="TextBox 11">
            <a:extLst>
              <a:ext uri="{FF2B5EF4-FFF2-40B4-BE49-F238E27FC236}">
                <a16:creationId xmlns="" xmlns:a16="http://schemas.microsoft.com/office/drawing/2014/main" id="{C3CC4DCA-A1D4-058D-D321-97A86E58B1CB}"/>
              </a:ext>
            </a:extLst>
          </p:cNvPr>
          <p:cNvSpPr txBox="1"/>
          <p:nvPr/>
        </p:nvSpPr>
        <p:spPr>
          <a:xfrm>
            <a:off x="3333231" y="2273427"/>
            <a:ext cx="495649" cy="461665"/>
          </a:xfrm>
          <a:prstGeom prst="rect">
            <a:avLst/>
          </a:prstGeom>
          <a:noFill/>
        </p:spPr>
        <p:txBody>
          <a:bodyPr wrap="none" rtlCol="0">
            <a:spAutoFit/>
          </a:bodyPr>
          <a:lstStyle/>
          <a:p>
            <a:r>
              <a:rPr lang="el-GR" sz="2400" b="1" dirty="0">
                <a:solidFill>
                  <a:schemeClr val="bg1"/>
                </a:solidFill>
              </a:rPr>
              <a:t>02</a:t>
            </a:r>
          </a:p>
        </p:txBody>
      </p:sp>
      <p:sp>
        <p:nvSpPr>
          <p:cNvPr id="22" name="Ορθογώνιο: Στρογγύλεμα γωνιών 21">
            <a:extLst>
              <a:ext uri="{FF2B5EF4-FFF2-40B4-BE49-F238E27FC236}">
                <a16:creationId xmlns="" xmlns:a16="http://schemas.microsoft.com/office/drawing/2014/main" id="{F37E0180-6A3C-42A0-6A3D-9C899149DE28}"/>
              </a:ext>
            </a:extLst>
          </p:cNvPr>
          <p:cNvSpPr/>
          <p:nvPr/>
        </p:nvSpPr>
        <p:spPr>
          <a:xfrm>
            <a:off x="6206754" y="2112361"/>
            <a:ext cx="2879019" cy="446090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 xmlns:a16="http://schemas.microsoft.com/office/drawing/2014/main" id="{C3C547D6-D826-39F3-2F4F-1B04684A3D67}"/>
              </a:ext>
            </a:extLst>
          </p:cNvPr>
          <p:cNvSpPr txBox="1"/>
          <p:nvPr/>
        </p:nvSpPr>
        <p:spPr>
          <a:xfrm>
            <a:off x="6330752" y="2509836"/>
            <a:ext cx="2424366" cy="4052200"/>
          </a:xfrm>
          <a:prstGeom prst="rect">
            <a:avLst/>
          </a:prstGeom>
          <a:noFill/>
        </p:spPr>
        <p:txBody>
          <a:bodyPr wrap="square" rtlCol="0">
            <a:spAutoFit/>
          </a:bodyPr>
          <a:lstStyle/>
          <a:p>
            <a:pPr lvl="0">
              <a:lnSpc>
                <a:spcPct val="107000"/>
              </a:lnSpc>
              <a:spcAft>
                <a:spcPts val="800"/>
              </a:spcAft>
              <a:tabLst>
                <a:tab pos="457200" algn="l"/>
              </a:tabLst>
            </a:pPr>
            <a:endParaRPr lang="en-US" dirty="0">
              <a:solidFill>
                <a:schemeClr val="tx1">
                  <a:lumMod val="95000"/>
                  <a:lumOff val="5000"/>
                </a:schemeClr>
              </a:solidFill>
            </a:endParaRPr>
          </a:p>
          <a:p>
            <a:pPr lvl="0">
              <a:lnSpc>
                <a:spcPct val="107000"/>
              </a:lnSpc>
              <a:spcAft>
                <a:spcPts val="800"/>
              </a:spcAft>
              <a:tabLst>
                <a:tab pos="457200" algn="l"/>
              </a:tabLst>
            </a:pPr>
            <a:r>
              <a:rPr lang="el-GR" sz="1400" b="1" kern="100" dirty="0">
                <a:effectLst/>
                <a:latin typeface="Calibri" panose="020F0502020204030204" pitchFamily="34" charset="0"/>
                <a:ea typeface="Calibri" panose="020F0502020204030204" pitchFamily="34" charset="0"/>
                <a:cs typeface="Times New Roman" panose="02020603050405020304" pitchFamily="18" charset="0"/>
              </a:rPr>
              <a:t>Συμβολισμός: </a:t>
            </a: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Το</a:t>
            </a:r>
            <a:r>
              <a:rPr lang="el-GR"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νερό χρησιμοποιείται συχνά συμβολικά στη μουσική για να αναπαραστήσει διάφορα θέματα όπως η ηρεμία, ο εξαγνισμός, η ανανέωση ή το πέρασμα του χρόνου. Για παράδειγμα, ο ήχος του τρεχούμενου νερού μπορεί να χρησιμοποιηθεί για να αναπαραστήσει το πέρασμα του χρόνου σε ένα στοχαστικό ή διαλογιστικό κομμάτι.</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7" name="TextBox 16">
            <a:extLst>
              <a:ext uri="{FF2B5EF4-FFF2-40B4-BE49-F238E27FC236}">
                <a16:creationId xmlns="" xmlns:a16="http://schemas.microsoft.com/office/drawing/2014/main" id="{C26C3851-0B3D-175A-0EA6-0D73118FD826}"/>
              </a:ext>
            </a:extLst>
          </p:cNvPr>
          <p:cNvSpPr txBox="1"/>
          <p:nvPr/>
        </p:nvSpPr>
        <p:spPr>
          <a:xfrm>
            <a:off x="6330751" y="2304204"/>
            <a:ext cx="495649" cy="461665"/>
          </a:xfrm>
          <a:prstGeom prst="rect">
            <a:avLst/>
          </a:prstGeom>
          <a:noFill/>
        </p:spPr>
        <p:txBody>
          <a:bodyPr wrap="none" rtlCol="0">
            <a:spAutoFit/>
          </a:bodyPr>
          <a:lstStyle/>
          <a:p>
            <a:r>
              <a:rPr lang="el-GR" sz="2400" b="1" dirty="0">
                <a:solidFill>
                  <a:schemeClr val="tx1">
                    <a:lumMod val="95000"/>
                    <a:lumOff val="5000"/>
                  </a:schemeClr>
                </a:solidFill>
              </a:rPr>
              <a:t>03</a:t>
            </a:r>
          </a:p>
        </p:txBody>
      </p:sp>
    </p:spTree>
    <p:extLst>
      <p:ext uri="{BB962C8B-B14F-4D97-AF65-F5344CB8AC3E}">
        <p14:creationId xmlns="" xmlns:p14="http://schemas.microsoft.com/office/powerpoint/2010/main" val="690409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Wallpapers - Wallpaper Cave">
            <a:extLst>
              <a:ext uri="{FF2B5EF4-FFF2-40B4-BE49-F238E27FC236}">
                <a16:creationId xmlns="" xmlns:a16="http://schemas.microsoft.com/office/drawing/2014/main" id="{92C5CBFE-7DE8-F36D-6B67-F2E151BFCDF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Ελεύθερη σχεδίαση: Σχήμα 10">
            <a:extLst>
              <a:ext uri="{FF2B5EF4-FFF2-40B4-BE49-F238E27FC236}">
                <a16:creationId xmlns="" xmlns:a16="http://schemas.microsoft.com/office/drawing/2014/main" id="{6FB024D7-0804-42AB-C62C-F67A9D618215}"/>
              </a:ext>
            </a:extLst>
          </p:cNvPr>
          <p:cNvSpPr/>
          <p:nvPr/>
        </p:nvSpPr>
        <p:spPr>
          <a:xfrm>
            <a:off x="-95097600" y="-45110400"/>
            <a:ext cx="170281600" cy="162306000"/>
          </a:xfrm>
          <a:custGeom>
            <a:avLst/>
            <a:gdLst/>
            <a:ahLst/>
            <a:cxnLst/>
            <a:rect l="l" t="t" r="r" b="b"/>
            <a:pathLst>
              <a:path w="12192000" h="6858000">
                <a:moveTo>
                  <a:pt x="6852166" y="2203981"/>
                </a:moveTo>
                <a:lnTo>
                  <a:pt x="7259624" y="2203981"/>
                </a:lnTo>
                <a:cubicBezTo>
                  <a:pt x="7334794" y="2203981"/>
                  <a:pt x="7412102" y="2209960"/>
                  <a:pt x="7491542" y="2221919"/>
                </a:cubicBezTo>
                <a:cubicBezTo>
                  <a:pt x="7570984" y="2233878"/>
                  <a:pt x="7647864" y="2262067"/>
                  <a:pt x="7722180" y="2306486"/>
                </a:cubicBezTo>
                <a:cubicBezTo>
                  <a:pt x="7796496" y="2350905"/>
                  <a:pt x="7858852" y="2418387"/>
                  <a:pt x="7909252" y="2508934"/>
                </a:cubicBezTo>
                <a:cubicBezTo>
                  <a:pt x="7959650" y="2599480"/>
                  <a:pt x="7984850" y="2712236"/>
                  <a:pt x="7984850" y="2847202"/>
                </a:cubicBezTo>
                <a:cubicBezTo>
                  <a:pt x="7984850" y="2946290"/>
                  <a:pt x="7969474" y="3038118"/>
                  <a:pt x="7938722" y="3122685"/>
                </a:cubicBezTo>
                <a:cubicBezTo>
                  <a:pt x="7907970" y="3207252"/>
                  <a:pt x="7862696" y="3279860"/>
                  <a:pt x="7802902" y="3340509"/>
                </a:cubicBezTo>
                <a:cubicBezTo>
                  <a:pt x="7743108" y="3401158"/>
                  <a:pt x="7669218" y="3448567"/>
                  <a:pt x="7581234" y="3482735"/>
                </a:cubicBezTo>
                <a:cubicBezTo>
                  <a:pt x="7493250" y="3516903"/>
                  <a:pt x="7382630" y="3533988"/>
                  <a:pt x="7249374" y="3533988"/>
                </a:cubicBezTo>
                <a:lnTo>
                  <a:pt x="6852166" y="3533988"/>
                </a:lnTo>
                <a:close/>
                <a:moveTo>
                  <a:pt x="10429116" y="2168104"/>
                </a:moveTo>
                <a:cubicBezTo>
                  <a:pt x="10620220" y="2168104"/>
                  <a:pt x="10780604" y="2201418"/>
                  <a:pt x="10910272" y="2268046"/>
                </a:cubicBezTo>
                <a:cubicBezTo>
                  <a:pt x="11039938" y="2334675"/>
                  <a:pt x="11143592" y="2427357"/>
                  <a:pt x="11221232" y="2546092"/>
                </a:cubicBezTo>
                <a:cubicBezTo>
                  <a:pt x="11298870" y="2664827"/>
                  <a:pt x="11354328" y="2804918"/>
                  <a:pt x="11387602" y="2966364"/>
                </a:cubicBezTo>
                <a:cubicBezTo>
                  <a:pt x="11420874" y="3127810"/>
                  <a:pt x="11437514" y="3302496"/>
                  <a:pt x="11437514" y="3490423"/>
                </a:cubicBezTo>
                <a:cubicBezTo>
                  <a:pt x="11437514" y="3669807"/>
                  <a:pt x="11420450" y="3839795"/>
                  <a:pt x="11386322" y="4000387"/>
                </a:cubicBezTo>
                <a:cubicBezTo>
                  <a:pt x="11352190" y="4160979"/>
                  <a:pt x="11295034" y="4302351"/>
                  <a:pt x="11214844" y="4424503"/>
                </a:cubicBezTo>
                <a:cubicBezTo>
                  <a:pt x="11134656" y="4546655"/>
                  <a:pt x="11028866" y="4643608"/>
                  <a:pt x="10897480" y="4715362"/>
                </a:cubicBezTo>
                <a:cubicBezTo>
                  <a:pt x="10766090" y="4787116"/>
                  <a:pt x="10603990" y="4822993"/>
                  <a:pt x="10411178" y="4822993"/>
                </a:cubicBezTo>
                <a:cubicBezTo>
                  <a:pt x="10216686" y="4822993"/>
                  <a:pt x="10055026" y="4790106"/>
                  <a:pt x="9926198" y="4724331"/>
                </a:cubicBezTo>
                <a:cubicBezTo>
                  <a:pt x="9797374" y="4658557"/>
                  <a:pt x="9694568" y="4566302"/>
                  <a:pt x="9617782" y="4447567"/>
                </a:cubicBezTo>
                <a:cubicBezTo>
                  <a:pt x="9540996" y="4328831"/>
                  <a:pt x="9486396" y="4187459"/>
                  <a:pt x="9453974" y="4023451"/>
                </a:cubicBezTo>
                <a:cubicBezTo>
                  <a:pt x="9421556" y="3859442"/>
                  <a:pt x="9405344" y="3680058"/>
                  <a:pt x="9405344" y="3485297"/>
                </a:cubicBezTo>
                <a:cubicBezTo>
                  <a:pt x="9405344" y="3309330"/>
                  <a:pt x="9422836" y="3141477"/>
                  <a:pt x="9457818" y="2981740"/>
                </a:cubicBezTo>
                <a:cubicBezTo>
                  <a:pt x="9492802" y="2822002"/>
                  <a:pt x="9550814" y="2682339"/>
                  <a:pt x="9631856" y="2562749"/>
                </a:cubicBezTo>
                <a:cubicBezTo>
                  <a:pt x="9712900" y="2443160"/>
                  <a:pt x="9818262" y="2347488"/>
                  <a:pt x="9947942" y="2275734"/>
                </a:cubicBezTo>
                <a:cubicBezTo>
                  <a:pt x="10077622" y="2203981"/>
                  <a:pt x="10238012" y="2168104"/>
                  <a:pt x="10429116" y="2168104"/>
                </a:cubicBezTo>
                <a:close/>
                <a:moveTo>
                  <a:pt x="6585652" y="1840086"/>
                </a:moveTo>
                <a:cubicBezTo>
                  <a:pt x="6541232" y="1840086"/>
                  <a:pt x="6501084" y="1854608"/>
                  <a:pt x="6465208" y="1883651"/>
                </a:cubicBezTo>
                <a:cubicBezTo>
                  <a:pt x="6429330" y="1912695"/>
                  <a:pt x="6411392" y="1961385"/>
                  <a:pt x="6411392" y="2029721"/>
                </a:cubicBezTo>
                <a:lnTo>
                  <a:pt x="6411392" y="5089507"/>
                </a:lnTo>
                <a:cubicBezTo>
                  <a:pt x="6411392" y="5103174"/>
                  <a:pt x="6414808" y="5115133"/>
                  <a:pt x="6421642" y="5125384"/>
                </a:cubicBezTo>
                <a:cubicBezTo>
                  <a:pt x="6428476" y="5135634"/>
                  <a:pt x="6440434" y="5143749"/>
                  <a:pt x="6457520" y="5149729"/>
                </a:cubicBezTo>
                <a:cubicBezTo>
                  <a:pt x="6474604" y="5155708"/>
                  <a:pt x="6497240" y="5160834"/>
                  <a:pt x="6525430" y="5165104"/>
                </a:cubicBezTo>
                <a:cubicBezTo>
                  <a:pt x="6553618" y="5169376"/>
                  <a:pt x="6589068" y="5171511"/>
                  <a:pt x="6631778" y="5171511"/>
                </a:cubicBezTo>
                <a:cubicBezTo>
                  <a:pt x="6674490" y="5171511"/>
                  <a:pt x="6709940" y="5169376"/>
                  <a:pt x="6738128" y="5165104"/>
                </a:cubicBezTo>
                <a:cubicBezTo>
                  <a:pt x="6766318" y="5160834"/>
                  <a:pt x="6788526" y="5155708"/>
                  <a:pt x="6804756" y="5149729"/>
                </a:cubicBezTo>
                <a:cubicBezTo>
                  <a:pt x="6820986" y="5143749"/>
                  <a:pt x="6832946" y="5135634"/>
                  <a:pt x="6840634" y="5125384"/>
                </a:cubicBezTo>
                <a:cubicBezTo>
                  <a:pt x="6848322" y="5115133"/>
                  <a:pt x="6852166" y="5103174"/>
                  <a:pt x="6852166" y="5089507"/>
                </a:cubicBezTo>
                <a:lnTo>
                  <a:pt x="6852166" y="3895319"/>
                </a:lnTo>
                <a:lnTo>
                  <a:pt x="7228872" y="3895319"/>
                </a:lnTo>
                <a:cubicBezTo>
                  <a:pt x="7433884" y="3895319"/>
                  <a:pt x="7610278" y="3869693"/>
                  <a:pt x="7758056" y="3818440"/>
                </a:cubicBezTo>
                <a:cubicBezTo>
                  <a:pt x="7905834" y="3767187"/>
                  <a:pt x="8030550" y="3694579"/>
                  <a:pt x="8132202" y="3600616"/>
                </a:cubicBezTo>
                <a:cubicBezTo>
                  <a:pt x="8233852" y="3506653"/>
                  <a:pt x="8312012" y="3393043"/>
                  <a:pt x="8366682" y="3259786"/>
                </a:cubicBezTo>
                <a:cubicBezTo>
                  <a:pt x="8421352" y="3126529"/>
                  <a:pt x="8448686" y="2977042"/>
                  <a:pt x="8448686" y="2811325"/>
                </a:cubicBezTo>
                <a:cubicBezTo>
                  <a:pt x="8448686" y="2686610"/>
                  <a:pt x="8431174" y="2572573"/>
                  <a:pt x="8396152" y="2469213"/>
                </a:cubicBezTo>
                <a:cubicBezTo>
                  <a:pt x="8361130" y="2365853"/>
                  <a:pt x="8311158" y="2274880"/>
                  <a:pt x="8246238" y="2196293"/>
                </a:cubicBezTo>
                <a:cubicBezTo>
                  <a:pt x="8181318" y="2117705"/>
                  <a:pt x="8102304" y="2051504"/>
                  <a:pt x="8009194" y="1997688"/>
                </a:cubicBezTo>
                <a:cubicBezTo>
                  <a:pt x="7916086" y="1943873"/>
                  <a:pt x="7824686" y="1907142"/>
                  <a:pt x="7734994" y="1887495"/>
                </a:cubicBezTo>
                <a:cubicBezTo>
                  <a:pt x="7645300" y="1867848"/>
                  <a:pt x="7567568" y="1855035"/>
                  <a:pt x="7501794" y="1849056"/>
                </a:cubicBezTo>
                <a:cubicBezTo>
                  <a:pt x="7436018" y="1843076"/>
                  <a:pt x="7367254" y="1840086"/>
                  <a:pt x="7295502" y="1840086"/>
                </a:cubicBezTo>
                <a:close/>
                <a:moveTo>
                  <a:pt x="4013176" y="1840086"/>
                </a:moveTo>
                <a:cubicBezTo>
                  <a:pt x="3973882" y="1840086"/>
                  <a:pt x="3936724" y="1853327"/>
                  <a:pt x="3901701" y="1879807"/>
                </a:cubicBezTo>
                <a:cubicBezTo>
                  <a:pt x="3866678" y="1906288"/>
                  <a:pt x="3849167" y="1952842"/>
                  <a:pt x="3849167" y="2019471"/>
                </a:cubicBezTo>
                <a:lnTo>
                  <a:pt x="3849167" y="4976751"/>
                </a:lnTo>
                <a:cubicBezTo>
                  <a:pt x="3849167" y="5043379"/>
                  <a:pt x="3866679" y="5089934"/>
                  <a:pt x="3901701" y="5116414"/>
                </a:cubicBezTo>
                <a:cubicBezTo>
                  <a:pt x="3936724" y="5142895"/>
                  <a:pt x="3973882" y="5156135"/>
                  <a:pt x="4013176" y="5156135"/>
                </a:cubicBezTo>
                <a:lnTo>
                  <a:pt x="5604572" y="5156135"/>
                </a:lnTo>
                <a:cubicBezTo>
                  <a:pt x="5618238" y="5156135"/>
                  <a:pt x="5630624" y="5152718"/>
                  <a:pt x="5641730" y="5145885"/>
                </a:cubicBezTo>
                <a:cubicBezTo>
                  <a:pt x="5652834" y="5139051"/>
                  <a:pt x="5662658" y="5127946"/>
                  <a:pt x="5671200" y="5112570"/>
                </a:cubicBezTo>
                <a:cubicBezTo>
                  <a:pt x="5679742" y="5097195"/>
                  <a:pt x="5685722" y="5077975"/>
                  <a:pt x="5689138" y="5054911"/>
                </a:cubicBezTo>
                <a:cubicBezTo>
                  <a:pt x="5692554" y="5031847"/>
                  <a:pt x="5694264" y="5004940"/>
                  <a:pt x="5694264" y="4974188"/>
                </a:cubicBezTo>
                <a:cubicBezTo>
                  <a:pt x="5694264" y="4940020"/>
                  <a:pt x="5692554" y="4911404"/>
                  <a:pt x="5689138" y="4888340"/>
                </a:cubicBezTo>
                <a:cubicBezTo>
                  <a:pt x="5685722" y="4865276"/>
                  <a:pt x="5679742" y="4846484"/>
                  <a:pt x="5671200" y="4831962"/>
                </a:cubicBezTo>
                <a:cubicBezTo>
                  <a:pt x="5662658" y="4817440"/>
                  <a:pt x="5652834" y="4806763"/>
                  <a:pt x="5641730" y="4799929"/>
                </a:cubicBezTo>
                <a:cubicBezTo>
                  <a:pt x="5630624" y="4793095"/>
                  <a:pt x="5618238" y="4789678"/>
                  <a:pt x="5604572" y="4789678"/>
                </a:cubicBezTo>
                <a:lnTo>
                  <a:pt x="4289940" y="4789678"/>
                </a:lnTo>
                <a:lnTo>
                  <a:pt x="4289940" y="3603179"/>
                </a:lnTo>
                <a:lnTo>
                  <a:pt x="5402124" y="3603179"/>
                </a:lnTo>
                <a:cubicBezTo>
                  <a:pt x="5415790" y="3603179"/>
                  <a:pt x="5428177" y="3600189"/>
                  <a:pt x="5439282" y="3594209"/>
                </a:cubicBezTo>
                <a:cubicBezTo>
                  <a:pt x="5450386" y="3588230"/>
                  <a:pt x="5459783" y="3578407"/>
                  <a:pt x="5467471" y="3564739"/>
                </a:cubicBezTo>
                <a:cubicBezTo>
                  <a:pt x="5475160" y="3551072"/>
                  <a:pt x="5480711" y="3533133"/>
                  <a:pt x="5484128" y="3510924"/>
                </a:cubicBezTo>
                <a:cubicBezTo>
                  <a:pt x="5487544" y="3488714"/>
                  <a:pt x="5489253" y="3462234"/>
                  <a:pt x="5489253" y="3431482"/>
                </a:cubicBezTo>
                <a:cubicBezTo>
                  <a:pt x="5489253" y="3399022"/>
                  <a:pt x="5487544" y="3370833"/>
                  <a:pt x="5484128" y="3346915"/>
                </a:cubicBezTo>
                <a:cubicBezTo>
                  <a:pt x="5480711" y="3322998"/>
                  <a:pt x="5475160" y="3304205"/>
                  <a:pt x="5467471" y="3290538"/>
                </a:cubicBezTo>
                <a:cubicBezTo>
                  <a:pt x="5459783" y="3276870"/>
                  <a:pt x="5450386" y="3266192"/>
                  <a:pt x="5439282" y="3258504"/>
                </a:cubicBezTo>
                <a:cubicBezTo>
                  <a:pt x="5428177" y="3250816"/>
                  <a:pt x="5415790" y="3246972"/>
                  <a:pt x="5402124" y="3246972"/>
                </a:cubicBezTo>
                <a:lnTo>
                  <a:pt x="4289940" y="3246972"/>
                </a:lnTo>
                <a:lnTo>
                  <a:pt x="4289940" y="2206543"/>
                </a:lnTo>
                <a:lnTo>
                  <a:pt x="5586633" y="2206543"/>
                </a:lnTo>
                <a:cubicBezTo>
                  <a:pt x="5600300" y="2206543"/>
                  <a:pt x="5612686" y="2203126"/>
                  <a:pt x="5623793" y="2196293"/>
                </a:cubicBezTo>
                <a:cubicBezTo>
                  <a:pt x="5634896" y="2189459"/>
                  <a:pt x="5643865" y="2178781"/>
                  <a:pt x="5650700" y="2164260"/>
                </a:cubicBezTo>
                <a:cubicBezTo>
                  <a:pt x="5657532" y="2149738"/>
                  <a:pt x="5663084" y="2130945"/>
                  <a:pt x="5667356" y="2107882"/>
                </a:cubicBezTo>
                <a:cubicBezTo>
                  <a:pt x="5671628" y="2084818"/>
                  <a:pt x="5673764" y="2057910"/>
                  <a:pt x="5673764" y="2027159"/>
                </a:cubicBezTo>
                <a:cubicBezTo>
                  <a:pt x="5673764" y="1992990"/>
                  <a:pt x="5671628" y="1964374"/>
                  <a:pt x="5667356" y="1941311"/>
                </a:cubicBezTo>
                <a:cubicBezTo>
                  <a:pt x="5663084" y="1918247"/>
                  <a:pt x="5657532" y="1899027"/>
                  <a:pt x="5650700" y="1883651"/>
                </a:cubicBezTo>
                <a:cubicBezTo>
                  <a:pt x="5643865" y="1868275"/>
                  <a:pt x="5634896" y="1857171"/>
                  <a:pt x="5623793" y="1850337"/>
                </a:cubicBezTo>
                <a:cubicBezTo>
                  <a:pt x="5612686" y="1843503"/>
                  <a:pt x="5600300" y="1840086"/>
                  <a:pt x="5586633" y="1840086"/>
                </a:cubicBezTo>
                <a:close/>
                <a:moveTo>
                  <a:pt x="2748181" y="1832399"/>
                </a:moveTo>
                <a:cubicBezTo>
                  <a:pt x="2703121" y="1832399"/>
                  <a:pt x="2666617" y="1834107"/>
                  <a:pt x="2638668" y="1837524"/>
                </a:cubicBezTo>
                <a:cubicBezTo>
                  <a:pt x="2610720" y="1840941"/>
                  <a:pt x="2588184" y="1846493"/>
                  <a:pt x="2571059" y="1854181"/>
                </a:cubicBezTo>
                <a:cubicBezTo>
                  <a:pt x="2553935" y="1861869"/>
                  <a:pt x="2541769" y="1870838"/>
                  <a:pt x="2534562" y="1881089"/>
                </a:cubicBezTo>
                <a:cubicBezTo>
                  <a:pt x="2527354" y="1891339"/>
                  <a:pt x="2523751" y="1902444"/>
                  <a:pt x="2523751" y="1914403"/>
                </a:cubicBezTo>
                <a:lnTo>
                  <a:pt x="2523751" y="3713372"/>
                </a:lnTo>
                <a:cubicBezTo>
                  <a:pt x="2523751" y="3848337"/>
                  <a:pt x="2524177" y="3988855"/>
                  <a:pt x="2525032" y="4134925"/>
                </a:cubicBezTo>
                <a:cubicBezTo>
                  <a:pt x="2525885" y="4280995"/>
                  <a:pt x="2528021" y="4421513"/>
                  <a:pt x="2531439" y="4556479"/>
                </a:cubicBezTo>
                <a:lnTo>
                  <a:pt x="2528876" y="4556479"/>
                </a:lnTo>
                <a:cubicBezTo>
                  <a:pt x="2489235" y="4476183"/>
                  <a:pt x="2449194" y="4396314"/>
                  <a:pt x="2408752" y="4316872"/>
                </a:cubicBezTo>
                <a:cubicBezTo>
                  <a:pt x="2368311" y="4237431"/>
                  <a:pt x="2327449" y="4156708"/>
                  <a:pt x="2286166" y="4074703"/>
                </a:cubicBezTo>
                <a:cubicBezTo>
                  <a:pt x="2244884" y="3992699"/>
                  <a:pt x="2201953" y="3909413"/>
                  <a:pt x="2157374" y="3824847"/>
                </a:cubicBezTo>
                <a:cubicBezTo>
                  <a:pt x="2112794" y="3740280"/>
                  <a:pt x="2066560" y="3653577"/>
                  <a:pt x="2018671" y="3564739"/>
                </a:cubicBezTo>
                <a:lnTo>
                  <a:pt x="1240992" y="2109163"/>
                </a:lnTo>
                <a:cubicBezTo>
                  <a:pt x="1212910" y="2056202"/>
                  <a:pt x="1186082" y="2012210"/>
                  <a:pt x="1160509" y="1977187"/>
                </a:cubicBezTo>
                <a:cubicBezTo>
                  <a:pt x="1134937" y="1942165"/>
                  <a:pt x="1108489" y="1914830"/>
                  <a:pt x="1081168" y="1895183"/>
                </a:cubicBezTo>
                <a:cubicBezTo>
                  <a:pt x="1053846" y="1875536"/>
                  <a:pt x="1022988" y="1861442"/>
                  <a:pt x="988592" y="1852900"/>
                </a:cubicBezTo>
                <a:cubicBezTo>
                  <a:pt x="954196" y="1844357"/>
                  <a:pt x="911440" y="1840086"/>
                  <a:pt x="860321" y="1840086"/>
                </a:cubicBezTo>
                <a:lnTo>
                  <a:pt x="643418" y="1840086"/>
                </a:lnTo>
                <a:cubicBezTo>
                  <a:pt x="597583" y="1840086"/>
                  <a:pt x="555267" y="1854608"/>
                  <a:pt x="516467" y="1883651"/>
                </a:cubicBezTo>
                <a:cubicBezTo>
                  <a:pt x="477667" y="1912695"/>
                  <a:pt x="458267" y="1961385"/>
                  <a:pt x="458267" y="2029721"/>
                </a:cubicBezTo>
                <a:lnTo>
                  <a:pt x="458267" y="5089507"/>
                </a:lnTo>
                <a:cubicBezTo>
                  <a:pt x="458267" y="5101466"/>
                  <a:pt x="461871" y="5112998"/>
                  <a:pt x="469078" y="5124102"/>
                </a:cubicBezTo>
                <a:cubicBezTo>
                  <a:pt x="476286" y="5135207"/>
                  <a:pt x="488004" y="5143749"/>
                  <a:pt x="504234" y="5149729"/>
                </a:cubicBezTo>
                <a:cubicBezTo>
                  <a:pt x="520465" y="5155708"/>
                  <a:pt x="542547" y="5160834"/>
                  <a:pt x="570483" y="5165104"/>
                </a:cubicBezTo>
                <a:cubicBezTo>
                  <a:pt x="598418" y="5169376"/>
                  <a:pt x="634021" y="5171511"/>
                  <a:pt x="677292" y="5171511"/>
                </a:cubicBezTo>
                <a:cubicBezTo>
                  <a:pt x="720563" y="5171511"/>
                  <a:pt x="756174" y="5169376"/>
                  <a:pt x="784122" y="5165104"/>
                </a:cubicBezTo>
                <a:cubicBezTo>
                  <a:pt x="812071" y="5160834"/>
                  <a:pt x="834607" y="5155708"/>
                  <a:pt x="851732" y="5149729"/>
                </a:cubicBezTo>
                <a:cubicBezTo>
                  <a:pt x="868856" y="5143749"/>
                  <a:pt x="881022" y="5135207"/>
                  <a:pt x="888230" y="5124102"/>
                </a:cubicBezTo>
                <a:cubicBezTo>
                  <a:pt x="895436" y="5112998"/>
                  <a:pt x="899040" y="5101466"/>
                  <a:pt x="899040" y="5089507"/>
                </a:cubicBezTo>
                <a:lnTo>
                  <a:pt x="899040" y="3088089"/>
                </a:lnTo>
                <a:cubicBezTo>
                  <a:pt x="899040" y="2961666"/>
                  <a:pt x="898186" y="2834388"/>
                  <a:pt x="896478" y="2706257"/>
                </a:cubicBezTo>
                <a:cubicBezTo>
                  <a:pt x="894770" y="2578125"/>
                  <a:pt x="892207" y="2452556"/>
                  <a:pt x="888790" y="2329550"/>
                </a:cubicBezTo>
                <a:lnTo>
                  <a:pt x="893915" y="2329550"/>
                </a:lnTo>
                <a:cubicBezTo>
                  <a:pt x="940203" y="2430347"/>
                  <a:pt x="990207" y="2534133"/>
                  <a:pt x="1043929" y="2640910"/>
                </a:cubicBezTo>
                <a:cubicBezTo>
                  <a:pt x="1097652" y="2747686"/>
                  <a:pt x="1150953" y="2849764"/>
                  <a:pt x="1203834" y="2947144"/>
                </a:cubicBezTo>
                <a:lnTo>
                  <a:pt x="2215433" y="4833243"/>
                </a:lnTo>
                <a:cubicBezTo>
                  <a:pt x="2250136" y="4899872"/>
                  <a:pt x="2282949" y="4954541"/>
                  <a:pt x="2313875" y="4997252"/>
                </a:cubicBezTo>
                <a:cubicBezTo>
                  <a:pt x="2344800" y="5039963"/>
                  <a:pt x="2375718" y="5073704"/>
                  <a:pt x="2406630" y="5098476"/>
                </a:cubicBezTo>
                <a:cubicBezTo>
                  <a:pt x="2437542" y="5123248"/>
                  <a:pt x="2470228" y="5140333"/>
                  <a:pt x="2504691" y="5149729"/>
                </a:cubicBezTo>
                <a:cubicBezTo>
                  <a:pt x="2539153" y="5159125"/>
                  <a:pt x="2579354" y="5163823"/>
                  <a:pt x="2625294" y="5163823"/>
                </a:cubicBezTo>
                <a:lnTo>
                  <a:pt x="2771045" y="5163823"/>
                </a:lnTo>
                <a:cubicBezTo>
                  <a:pt x="2794028" y="5163823"/>
                  <a:pt x="2817005" y="5160406"/>
                  <a:pt x="2839976" y="5153572"/>
                </a:cubicBezTo>
                <a:cubicBezTo>
                  <a:pt x="2862946" y="5146739"/>
                  <a:pt x="2883707" y="5135634"/>
                  <a:pt x="2902259" y="5120258"/>
                </a:cubicBezTo>
                <a:cubicBezTo>
                  <a:pt x="2920812" y="5104882"/>
                  <a:pt x="2935828" y="5085236"/>
                  <a:pt x="2947306" y="5061318"/>
                </a:cubicBezTo>
                <a:cubicBezTo>
                  <a:pt x="2958783" y="5037400"/>
                  <a:pt x="2964524" y="5008357"/>
                  <a:pt x="2964524" y="4974188"/>
                </a:cubicBezTo>
                <a:lnTo>
                  <a:pt x="2964524" y="1914403"/>
                </a:lnTo>
                <a:cubicBezTo>
                  <a:pt x="2964524" y="1902444"/>
                  <a:pt x="2960919" y="1891339"/>
                  <a:pt x="2953713" y="1881089"/>
                </a:cubicBezTo>
                <a:cubicBezTo>
                  <a:pt x="2946505" y="1870838"/>
                  <a:pt x="2934786" y="1861869"/>
                  <a:pt x="2918557" y="1854181"/>
                </a:cubicBezTo>
                <a:cubicBezTo>
                  <a:pt x="2902326" y="1846493"/>
                  <a:pt x="2879789" y="1840941"/>
                  <a:pt x="2850947" y="1837524"/>
                </a:cubicBezTo>
                <a:cubicBezTo>
                  <a:pt x="2822103" y="1834107"/>
                  <a:pt x="2787848" y="1832399"/>
                  <a:pt x="2748181" y="1832399"/>
                </a:cubicBezTo>
                <a:close/>
                <a:moveTo>
                  <a:pt x="10456024" y="1791396"/>
                </a:moveTo>
                <a:cubicBezTo>
                  <a:pt x="10203178" y="1791396"/>
                  <a:pt x="9981938" y="1831972"/>
                  <a:pt x="9792302" y="1913122"/>
                </a:cubicBezTo>
                <a:cubicBezTo>
                  <a:pt x="9602668" y="1994272"/>
                  <a:pt x="9444638" y="2109590"/>
                  <a:pt x="9318214" y="2259077"/>
                </a:cubicBezTo>
                <a:cubicBezTo>
                  <a:pt x="9191792" y="2408564"/>
                  <a:pt x="9096974" y="2590084"/>
                  <a:pt x="9033762" y="2803637"/>
                </a:cubicBezTo>
                <a:cubicBezTo>
                  <a:pt x="8970550" y="3017190"/>
                  <a:pt x="8938946" y="3254660"/>
                  <a:pt x="8938946" y="3516049"/>
                </a:cubicBezTo>
                <a:cubicBezTo>
                  <a:pt x="8938946" y="3789397"/>
                  <a:pt x="8967988" y="4031139"/>
                  <a:pt x="9026074" y="4241275"/>
                </a:cubicBezTo>
                <a:cubicBezTo>
                  <a:pt x="9084162" y="4451411"/>
                  <a:pt x="9172572" y="4627378"/>
                  <a:pt x="9291308" y="4769177"/>
                </a:cubicBezTo>
                <a:cubicBezTo>
                  <a:pt x="9410042" y="4910977"/>
                  <a:pt x="9560384" y="5019034"/>
                  <a:pt x="9742330" y="5093351"/>
                </a:cubicBezTo>
                <a:cubicBezTo>
                  <a:pt x="9924278" y="5167667"/>
                  <a:pt x="10139968" y="5204825"/>
                  <a:pt x="10389396" y="5204825"/>
                </a:cubicBezTo>
                <a:cubicBezTo>
                  <a:pt x="10642242" y="5204825"/>
                  <a:pt x="10863484" y="5164250"/>
                  <a:pt x="11053118" y="5083100"/>
                </a:cubicBezTo>
                <a:cubicBezTo>
                  <a:pt x="11242754" y="5001950"/>
                  <a:pt x="11400356" y="4885777"/>
                  <a:pt x="11525924" y="4734582"/>
                </a:cubicBezTo>
                <a:cubicBezTo>
                  <a:pt x="11651494" y="4583386"/>
                  <a:pt x="11745884" y="4400158"/>
                  <a:pt x="11809096" y="4184897"/>
                </a:cubicBezTo>
                <a:cubicBezTo>
                  <a:pt x="11872306" y="3969635"/>
                  <a:pt x="11903912" y="3727894"/>
                  <a:pt x="11903912" y="3459671"/>
                </a:cubicBezTo>
                <a:cubicBezTo>
                  <a:pt x="11903912" y="3191449"/>
                  <a:pt x="11874442" y="2953551"/>
                  <a:pt x="11815502" y="2745977"/>
                </a:cubicBezTo>
                <a:cubicBezTo>
                  <a:pt x="11756562" y="2538404"/>
                  <a:pt x="11666870" y="2364145"/>
                  <a:pt x="11546426" y="2223200"/>
                </a:cubicBezTo>
                <a:cubicBezTo>
                  <a:pt x="11425982" y="2082255"/>
                  <a:pt x="11275212" y="1975052"/>
                  <a:pt x="11094120" y="1901590"/>
                </a:cubicBezTo>
                <a:cubicBezTo>
                  <a:pt x="10913026" y="1828128"/>
                  <a:pt x="10700328" y="1791396"/>
                  <a:pt x="10456024" y="1791396"/>
                </a:cubicBezTo>
                <a:close/>
                <a:moveTo>
                  <a:pt x="0" y="0"/>
                </a:moveTo>
                <a:lnTo>
                  <a:pt x="12192000" y="0"/>
                </a:lnTo>
                <a:lnTo>
                  <a:pt x="12192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l-GR" dirty="0">
              <a:solidFill>
                <a:schemeClr val="bg1"/>
              </a:solidFill>
            </a:endParaRPr>
          </a:p>
        </p:txBody>
      </p:sp>
      <p:sp>
        <p:nvSpPr>
          <p:cNvPr id="4" name="TextBox 3">
            <a:extLst>
              <a:ext uri="{FF2B5EF4-FFF2-40B4-BE49-F238E27FC236}">
                <a16:creationId xmlns="" xmlns:a16="http://schemas.microsoft.com/office/drawing/2014/main" id="{D1271C3B-1013-976F-1C7A-284AF763A7EA}"/>
              </a:ext>
            </a:extLst>
          </p:cNvPr>
          <p:cNvSpPr txBox="1"/>
          <p:nvPr/>
        </p:nvSpPr>
        <p:spPr>
          <a:xfrm>
            <a:off x="429300" y="2479059"/>
            <a:ext cx="2558428" cy="3662541"/>
          </a:xfrm>
          <a:prstGeom prst="rect">
            <a:avLst/>
          </a:prstGeom>
          <a:noFill/>
        </p:spPr>
        <p:txBody>
          <a:bodyPr wrap="square" rtlCol="0">
            <a:spAutoFit/>
          </a:bodyPr>
          <a:lstStyle/>
          <a:p>
            <a:endParaRPr lang="el-GR" dirty="0"/>
          </a:p>
          <a:p>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Ενορχήστρωση</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Το ίδιο το νερό μπορεί να χρησιμοποιηθεί ως όργανο. Οι κρουστοί συχνά χρησιμοποιούν δοχεία γεμάτα νερό, όπως κύπελλα ή ποτήρια, για να δημιουργήσουν συντονισμένους τόνους χτυπώντας τους με σφυρί ή ραβδιά. Τα διαφορετικά επίπεδα νερού μπορούν να παράγουν διαφορετικούς τόνους, δημιουργώντας ένα είδος φαινομένου "ξυλόφωνου νερού".</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9" name="TextBox 8">
            <a:extLst>
              <a:ext uri="{FF2B5EF4-FFF2-40B4-BE49-F238E27FC236}">
                <a16:creationId xmlns="" xmlns:a16="http://schemas.microsoft.com/office/drawing/2014/main" id="{A5697764-C09D-79A0-ECAA-1BDE5568F72B}"/>
              </a:ext>
            </a:extLst>
          </p:cNvPr>
          <p:cNvSpPr txBox="1"/>
          <p:nvPr/>
        </p:nvSpPr>
        <p:spPr>
          <a:xfrm>
            <a:off x="429299" y="2273427"/>
            <a:ext cx="495649" cy="461665"/>
          </a:xfrm>
          <a:prstGeom prst="rect">
            <a:avLst/>
          </a:prstGeom>
          <a:noFill/>
        </p:spPr>
        <p:txBody>
          <a:bodyPr wrap="none" rtlCol="0">
            <a:spAutoFit/>
          </a:bodyPr>
          <a:lstStyle/>
          <a:p>
            <a:r>
              <a:rPr lang="el-GR" sz="2400" b="1" dirty="0">
                <a:solidFill>
                  <a:schemeClr val="bg1"/>
                </a:solidFill>
              </a:rPr>
              <a:t>01</a:t>
            </a:r>
          </a:p>
        </p:txBody>
      </p:sp>
      <p:sp>
        <p:nvSpPr>
          <p:cNvPr id="10" name="TextBox 9">
            <a:extLst>
              <a:ext uri="{FF2B5EF4-FFF2-40B4-BE49-F238E27FC236}">
                <a16:creationId xmlns="" xmlns:a16="http://schemas.microsoft.com/office/drawing/2014/main" id="{DB4FAE06-9944-C01E-FFD8-05E27418999A}"/>
              </a:ext>
            </a:extLst>
          </p:cNvPr>
          <p:cNvSpPr txBox="1"/>
          <p:nvPr/>
        </p:nvSpPr>
        <p:spPr>
          <a:xfrm>
            <a:off x="3333231" y="2479059"/>
            <a:ext cx="2652017" cy="3976088"/>
          </a:xfrm>
          <a:prstGeom prst="rect">
            <a:avLst/>
          </a:prstGeom>
          <a:noFill/>
        </p:spPr>
        <p:txBody>
          <a:bodyPr wrap="square" rtlCol="0">
            <a:spAutoFit/>
          </a:bodyPr>
          <a:lstStyle/>
          <a:p>
            <a:endParaRPr lang="el-GR" dirty="0">
              <a:solidFill>
                <a:schemeClr val="bg1"/>
              </a:solidFill>
            </a:endParaRPr>
          </a:p>
          <a:p>
            <a:pPr lvl="0">
              <a:lnSpc>
                <a:spcPct val="107000"/>
              </a:lnSpc>
              <a:spcAft>
                <a:spcPts val="800"/>
              </a:spcAft>
              <a:tabLst>
                <a:tab pos="457200" algn="l"/>
              </a:tabLst>
            </a:pPr>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Ηχογραφήσεις πεδίου</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Πολλοί συνθέτες και μουσικοί ενσωματώνουν ηχογραφήσεις ήχων νερού στις συνθέσεις τους. Αυτές οι ηχογραφήσεις μπορεί να περιλαμβάνουν τον ήχο των κυμάτων που συντρίβονται, της βροχής που πέφτει, των ποταμών που ρέουν ή ακόμα και τον απλό ήχο των σταγονιδίων νερού. Αυτές οι ηχογραφήσεις μπορούν να χρησιμοποιηθούν ως ατμόσφαιρα φόντου ή ως σημείο εστίασης μέσα στη μουσική.</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2" name="TextBox 11">
            <a:extLst>
              <a:ext uri="{FF2B5EF4-FFF2-40B4-BE49-F238E27FC236}">
                <a16:creationId xmlns="" xmlns:a16="http://schemas.microsoft.com/office/drawing/2014/main" id="{4F0DA18E-1099-2C0F-864C-E07D697348D2}"/>
              </a:ext>
            </a:extLst>
          </p:cNvPr>
          <p:cNvSpPr txBox="1"/>
          <p:nvPr/>
        </p:nvSpPr>
        <p:spPr>
          <a:xfrm>
            <a:off x="3333231" y="2273427"/>
            <a:ext cx="495649" cy="461665"/>
          </a:xfrm>
          <a:prstGeom prst="rect">
            <a:avLst/>
          </a:prstGeom>
          <a:noFill/>
        </p:spPr>
        <p:txBody>
          <a:bodyPr wrap="none" rtlCol="0">
            <a:spAutoFit/>
          </a:bodyPr>
          <a:lstStyle/>
          <a:p>
            <a:r>
              <a:rPr lang="el-GR" sz="2400" b="1" dirty="0">
                <a:solidFill>
                  <a:schemeClr val="bg1"/>
                </a:solidFill>
              </a:rPr>
              <a:t>02</a:t>
            </a:r>
          </a:p>
        </p:txBody>
      </p:sp>
      <p:sp>
        <p:nvSpPr>
          <p:cNvPr id="16" name="TextBox 15">
            <a:extLst>
              <a:ext uri="{FF2B5EF4-FFF2-40B4-BE49-F238E27FC236}">
                <a16:creationId xmlns="" xmlns:a16="http://schemas.microsoft.com/office/drawing/2014/main" id="{C81B68DA-0799-8984-28C9-C7DC7BE75A99}"/>
              </a:ext>
            </a:extLst>
          </p:cNvPr>
          <p:cNvSpPr txBox="1"/>
          <p:nvPr/>
        </p:nvSpPr>
        <p:spPr>
          <a:xfrm>
            <a:off x="6330751" y="2509836"/>
            <a:ext cx="2455897" cy="3930243"/>
          </a:xfrm>
          <a:prstGeom prst="rect">
            <a:avLst/>
          </a:prstGeom>
          <a:noFill/>
        </p:spPr>
        <p:txBody>
          <a:bodyPr wrap="square" rtlCol="0">
            <a:spAutoFit/>
          </a:bodyPr>
          <a:lstStyle/>
          <a:p>
            <a:endParaRPr lang="el-GR" dirty="0">
              <a:solidFill>
                <a:schemeClr val="bg1"/>
              </a:solidFill>
            </a:endParaRPr>
          </a:p>
          <a:p>
            <a:pPr lvl="0">
              <a:lnSpc>
                <a:spcPct val="107000"/>
              </a:lnSpc>
              <a:spcAft>
                <a:spcPts val="800"/>
              </a:spcAft>
              <a:tabLst>
                <a:tab pos="457200" algn="l"/>
              </a:tabLst>
            </a:pPr>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Συμβολισμός: </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Το</a:t>
            </a:r>
            <a:r>
              <a:rPr lang="el-G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νερό χρησιμοποιείται συχνά συμβολικά στη μουσική για να αναπαραστήσει διάφορα θέματα όπως η ηρεμία, ο εξαγνισμός, η ανανέωση ή το πέρασμα του χρόνου. Για παράδειγμα, ο ήχος του τρεχούμενου νερού μπορεί να χρησιμοποιηθεί για να αναπαραστήσει το πέρασμα του χρόνου σε ένα στοχαστικό ή διαλογιστικό κομμάτι.</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7" name="TextBox 16">
            <a:extLst>
              <a:ext uri="{FF2B5EF4-FFF2-40B4-BE49-F238E27FC236}">
                <a16:creationId xmlns="" xmlns:a16="http://schemas.microsoft.com/office/drawing/2014/main" id="{2E88FD38-1AB3-8421-EFF9-7247377BE5A7}"/>
              </a:ext>
            </a:extLst>
          </p:cNvPr>
          <p:cNvSpPr txBox="1"/>
          <p:nvPr/>
        </p:nvSpPr>
        <p:spPr>
          <a:xfrm>
            <a:off x="6330751" y="2304204"/>
            <a:ext cx="495649" cy="461665"/>
          </a:xfrm>
          <a:prstGeom prst="rect">
            <a:avLst/>
          </a:prstGeom>
          <a:noFill/>
        </p:spPr>
        <p:txBody>
          <a:bodyPr wrap="none" rtlCol="0">
            <a:spAutoFit/>
          </a:bodyPr>
          <a:lstStyle/>
          <a:p>
            <a:r>
              <a:rPr lang="el-GR" sz="2400" b="1" dirty="0">
                <a:solidFill>
                  <a:schemeClr val="bg1"/>
                </a:solidFill>
              </a:rPr>
              <a:t>03</a:t>
            </a:r>
          </a:p>
        </p:txBody>
      </p:sp>
      <p:sp>
        <p:nvSpPr>
          <p:cNvPr id="22" name="Ορθογώνιο: Στρογγύλεμα γωνιών 21">
            <a:extLst>
              <a:ext uri="{FF2B5EF4-FFF2-40B4-BE49-F238E27FC236}">
                <a16:creationId xmlns="" xmlns:a16="http://schemas.microsoft.com/office/drawing/2014/main" id="{3F77E4F0-5129-6450-098D-519B674FD2C3}"/>
              </a:ext>
            </a:extLst>
          </p:cNvPr>
          <p:cNvSpPr/>
          <p:nvPr/>
        </p:nvSpPr>
        <p:spPr>
          <a:xfrm>
            <a:off x="9214771" y="2187598"/>
            <a:ext cx="2879019" cy="446090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 xmlns:a16="http://schemas.microsoft.com/office/drawing/2014/main" id="{22BB4783-2F3E-2095-E195-3151F1AA1812}"/>
              </a:ext>
            </a:extLst>
          </p:cNvPr>
          <p:cNvSpPr txBox="1"/>
          <p:nvPr/>
        </p:nvSpPr>
        <p:spPr>
          <a:xfrm>
            <a:off x="9292159" y="2458860"/>
            <a:ext cx="2652017" cy="4032194"/>
          </a:xfrm>
          <a:prstGeom prst="rect">
            <a:avLst/>
          </a:prstGeom>
          <a:noFill/>
        </p:spPr>
        <p:txBody>
          <a:bodyPr wrap="square" rtlCol="0">
            <a:spAutoFit/>
          </a:bodyPr>
          <a:lstStyle/>
          <a:p>
            <a:pPr marL="342900" lvl="0" indent="-342900">
              <a:lnSpc>
                <a:spcPct val="107000"/>
              </a:lnSpc>
              <a:spcAft>
                <a:spcPts val="800"/>
              </a:spcAft>
              <a:buFont typeface="+mj-lt"/>
              <a:buAutoNum type="arabicPeriod"/>
              <a:tabLst>
                <a:tab pos="457200" algn="l"/>
              </a:tabLs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l-GR" sz="1400" b="1" kern="100" dirty="0">
                <a:effectLst/>
                <a:latin typeface="Calibri" panose="020F0502020204030204" pitchFamily="34" charset="0"/>
                <a:ea typeface="Calibri" panose="020F0502020204030204" pitchFamily="34" charset="0"/>
                <a:cs typeface="Times New Roman" panose="02020603050405020304" pitchFamily="18" charset="0"/>
              </a:rPr>
              <a:t>Όργανα με βάση το νερό</a:t>
            </a:r>
            <a:r>
              <a:rPr lang="el-GR" sz="1400" kern="100" dirty="0">
                <a:effectLst/>
                <a:latin typeface="Calibri" panose="020F0502020204030204" pitchFamily="34" charset="0"/>
                <a:ea typeface="Calibri" panose="020F0502020204030204" pitchFamily="34" charset="0"/>
                <a:cs typeface="Times New Roman" panose="02020603050405020304" pitchFamily="18" charset="0"/>
              </a:rPr>
              <a:t>: Ορισμένα μουσικά όργανα έχουν σχεδιαστεί ειδικά για να παίζονται υποβρύχια. Για παράδειγμα, το υδραυλόφωνο είναι ένας τύπος οργάνου με βάση το νερό που παράγει ήχο όταν τα δάχτυλα καλύπτουν και αποκαλύπτουν τρύπες σε μια σειρά βυθισμένων σωλήνων. Αυτά τα όργανα δημιουργούν μοναδικούς, υγρούς ήχους που προσθέτουν μια αιθέρια ποιότητα στις συνθέσεις.</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9" name="TextBox 18">
            <a:extLst>
              <a:ext uri="{FF2B5EF4-FFF2-40B4-BE49-F238E27FC236}">
                <a16:creationId xmlns="" xmlns:a16="http://schemas.microsoft.com/office/drawing/2014/main" id="{6A1479F1-8F64-D5C4-1DDC-962B4236935B}"/>
              </a:ext>
            </a:extLst>
          </p:cNvPr>
          <p:cNvSpPr txBox="1"/>
          <p:nvPr/>
        </p:nvSpPr>
        <p:spPr>
          <a:xfrm>
            <a:off x="9328271" y="2304204"/>
            <a:ext cx="495649" cy="461665"/>
          </a:xfrm>
          <a:prstGeom prst="rect">
            <a:avLst/>
          </a:prstGeom>
          <a:noFill/>
        </p:spPr>
        <p:txBody>
          <a:bodyPr wrap="none" rtlCol="0">
            <a:spAutoFit/>
          </a:bodyPr>
          <a:lstStyle/>
          <a:p>
            <a:r>
              <a:rPr lang="el-GR" sz="2400" b="1" dirty="0"/>
              <a:t>04</a:t>
            </a:r>
          </a:p>
        </p:txBody>
      </p:sp>
      <p:sp>
        <p:nvSpPr>
          <p:cNvPr id="14" name="TextBox 13">
            <a:extLst>
              <a:ext uri="{FF2B5EF4-FFF2-40B4-BE49-F238E27FC236}">
                <a16:creationId xmlns="" xmlns:a16="http://schemas.microsoft.com/office/drawing/2014/main" id="{9D675EA3-6130-4DA3-971B-85FF71FC3CAD}"/>
              </a:ext>
            </a:extLst>
          </p:cNvPr>
          <p:cNvSpPr txBox="1"/>
          <p:nvPr/>
        </p:nvSpPr>
        <p:spPr>
          <a:xfrm>
            <a:off x="-78527" y="0"/>
            <a:ext cx="12349054" cy="1077218"/>
          </a:xfrm>
          <a:prstGeom prst="rect">
            <a:avLst/>
          </a:prstGeom>
          <a:noFill/>
        </p:spPr>
        <p:txBody>
          <a:bodyPr wrap="square" rtlCol="0">
            <a:spAutoFit/>
          </a:bodyPr>
          <a:lstStyle/>
          <a:p>
            <a:pPr algn="ctr"/>
            <a:r>
              <a:rPr lang="el-GR" sz="6400" dirty="0"/>
              <a:t>ΧΡΗΣΕΙΣ ΤΟΥ ΝΕΡΟΥ ΣΤΗΝ ΜΟΥΣΙΚΗ</a:t>
            </a:r>
          </a:p>
        </p:txBody>
      </p:sp>
    </p:spTree>
    <p:extLst>
      <p:ext uri="{BB962C8B-B14F-4D97-AF65-F5344CB8AC3E}">
        <p14:creationId xmlns="" xmlns:p14="http://schemas.microsoft.com/office/powerpoint/2010/main" val="20621683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 xmlns:a16="http://schemas.microsoft.com/office/drawing/2014/main" id="{3A930249-8242-4E2B-AF17-C018264883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A5BDD999-C5E1-4B3E-A710-7686738191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Picture 2" descr="Water Wallpapers - Wallpaper Cave">
            <a:extLst>
              <a:ext uri="{FF2B5EF4-FFF2-40B4-BE49-F238E27FC236}">
                <a16:creationId xmlns="" xmlns:a16="http://schemas.microsoft.com/office/drawing/2014/main" id="{CFDB61EE-E7EA-13D0-1650-4E18C96F724C}"/>
              </a:ext>
            </a:extLst>
          </p:cNvPr>
          <p:cNvPicPr>
            <a:picLocks/>
          </p:cNvPicPr>
          <p:nvPr/>
        </p:nvPicPr>
        <p:blipFill rotWithShape="1">
          <a:blip r:embed="rId2" cstate="print">
            <a:alphaModFix amt="60000"/>
            <a:extLst>
              <a:ext uri="{28A0092B-C50C-407E-A947-70E740481C1C}">
                <a14:useLocalDpi xmlns="" xmlns:a14="http://schemas.microsoft.com/office/drawing/2010/main" val="0"/>
              </a:ext>
            </a:extLst>
          </a:blip>
          <a:srcRect t="8347" b="1653"/>
          <a:stretch/>
        </p:blipFill>
        <p:spPr bwMode="auto">
          <a:xfrm>
            <a:off x="-3050" y="0"/>
            <a:ext cx="12192001"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5AE51E36-E356-17B4-A9EA-107BA434966F}"/>
              </a:ext>
            </a:extLst>
          </p:cNvPr>
          <p:cNvSpPr>
            <a:spLocks noGrp="1"/>
          </p:cNvSpPr>
          <p:nvPr>
            <p:ph type="ctrTitle"/>
          </p:nvPr>
        </p:nvSpPr>
        <p:spPr>
          <a:xfrm>
            <a:off x="1299781" y="166894"/>
            <a:ext cx="9795637" cy="1590538"/>
          </a:xfrm>
        </p:spPr>
        <p:txBody>
          <a:bodyPr>
            <a:normAutofit/>
          </a:bodyPr>
          <a:lstStyle/>
          <a:p>
            <a:r>
              <a:rPr lang="el-GR" sz="5200" dirty="0">
                <a:solidFill>
                  <a:srgbClr val="FFFFFF"/>
                </a:solidFill>
              </a:rPr>
              <a:t>Η σχέση του νερού με το περιβάλλον</a:t>
            </a:r>
            <a:endParaRPr lang="en-GB" sz="5200" dirty="0">
              <a:solidFill>
                <a:srgbClr val="FFFFFF"/>
              </a:solidFill>
            </a:endParaRPr>
          </a:p>
        </p:txBody>
      </p:sp>
      <p:sp>
        <p:nvSpPr>
          <p:cNvPr id="3" name="Subtitle 2">
            <a:extLst>
              <a:ext uri="{FF2B5EF4-FFF2-40B4-BE49-F238E27FC236}">
                <a16:creationId xmlns="" xmlns:a16="http://schemas.microsoft.com/office/drawing/2014/main" id="{2B1F2F6F-DE23-7DB8-398C-81A9B7D216BC}"/>
              </a:ext>
            </a:extLst>
          </p:cNvPr>
          <p:cNvSpPr>
            <a:spLocks noGrp="1"/>
          </p:cNvSpPr>
          <p:nvPr>
            <p:ph type="subTitle" idx="1"/>
          </p:nvPr>
        </p:nvSpPr>
        <p:spPr>
          <a:xfrm>
            <a:off x="1195131" y="2181353"/>
            <a:ext cx="9795637" cy="5170153"/>
          </a:xfrm>
        </p:spPr>
        <p:txBody>
          <a:bodyPr>
            <a:normAutofit/>
          </a:bodyPr>
          <a:lstStyle/>
          <a:p>
            <a:pPr marL="342900" indent="-342900" algn="l">
              <a:buFont typeface="Arial" panose="020B0604020202020204" pitchFamily="34" charset="0"/>
              <a:buChar char="•"/>
            </a:pPr>
            <a:r>
              <a:rPr lang="el-GR" sz="3200" dirty="0">
                <a:solidFill>
                  <a:srgbClr val="FFFFFF"/>
                </a:solidFill>
              </a:rPr>
              <a:t>Η σχέση μεταξύ νερού και περιβάλλοντος είναι κρίσιμη για τη διατήρηση των οικοσυστημάτων και τη ζωής στη Γη.</a:t>
            </a:r>
          </a:p>
          <a:p>
            <a:pPr marL="342900" indent="-342900" algn="l">
              <a:buFont typeface="Arial" panose="020B0604020202020204" pitchFamily="34" charset="0"/>
              <a:buChar char="•"/>
            </a:pPr>
            <a:r>
              <a:rPr lang="el-GR" sz="3200" dirty="0">
                <a:solidFill>
                  <a:srgbClr val="FFFFFF"/>
                </a:solidFill>
              </a:rPr>
              <a:t>Το νερό, εκτός από το ότι αποτελεί ζωτικό συστατικό για τη βιοποικιλότητα και τη διατήρηση της οικολογικής ισορροπίας, λειτουργεί και ως κινητήρια δύναμη για τη ρύθμιση του κλίματος και τη στήριξη της γεωργίας.</a:t>
            </a:r>
          </a:p>
        </p:txBody>
      </p:sp>
    </p:spTree>
    <p:extLst>
      <p:ext uri="{BB962C8B-B14F-4D97-AF65-F5344CB8AC3E}">
        <p14:creationId xmlns="" xmlns:p14="http://schemas.microsoft.com/office/powerpoint/2010/main" val="111511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ater Wallpapers - Wallpaper Cave">
            <a:extLst>
              <a:ext uri="{FF2B5EF4-FFF2-40B4-BE49-F238E27FC236}">
                <a16:creationId xmlns="" xmlns:a16="http://schemas.microsoft.com/office/drawing/2014/main" id="{F39B602A-7A68-5F7F-F88D-D1B21025C3CB}"/>
              </a:ext>
            </a:extLst>
          </p:cNvPr>
          <p:cNvPicPr>
            <a:picLocks/>
          </p:cNvPicPr>
          <p:nvPr/>
        </p:nvPicPr>
        <p:blipFill rotWithShape="1">
          <a:blip r:embed="rId2" cstate="print">
            <a:extLst>
              <a:ext uri="{28A0092B-C50C-407E-A947-70E740481C1C}">
                <a14:useLocalDpi xmlns="" xmlns:a14="http://schemas.microsoft.com/office/drawing/2010/main" val="0"/>
              </a:ext>
            </a:extLst>
          </a:blip>
          <a:srcRect l="2869" t="9091" r="25312" b="-1"/>
          <a:stretch/>
        </p:blipFill>
        <p:spPr bwMode="auto">
          <a:xfrm>
            <a:off x="3523488" y="0"/>
            <a:ext cx="8668512"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 xmlns:a16="http://schemas.microsoft.com/office/drawing/2014/main" id="{571267D9-3B70-B894-ACF6-A3CE1A1D07ED}"/>
              </a:ext>
            </a:extLst>
          </p:cNvPr>
          <p:cNvSpPr>
            <a:spLocks noGrp="1"/>
          </p:cNvSpPr>
          <p:nvPr>
            <p:ph type="ctrTitle"/>
          </p:nvPr>
        </p:nvSpPr>
        <p:spPr>
          <a:xfrm>
            <a:off x="185652" y="396338"/>
            <a:ext cx="6189748" cy="1556825"/>
          </a:xfrm>
        </p:spPr>
        <p:txBody>
          <a:bodyPr anchor="b">
            <a:normAutofit/>
          </a:bodyPr>
          <a:lstStyle/>
          <a:p>
            <a:pPr marL="0" indent="0" rtl="0" eaLnBrk="1" latinLnBrk="0" hangingPunct="1">
              <a:lnSpc>
                <a:spcPct val="90000"/>
              </a:lnSpc>
              <a:spcBef>
                <a:spcPts val="1000"/>
              </a:spcBef>
              <a:spcAft>
                <a:spcPts val="0"/>
              </a:spcAft>
            </a:pPr>
            <a:r>
              <a:rPr lang="el-GR" sz="4000" kern="1200" dirty="0">
                <a:solidFill>
                  <a:srgbClr val="FFFFFF"/>
                </a:solidFill>
                <a:effectLst/>
                <a:latin typeface="Calibri" panose="020F0502020204030204" pitchFamily="34" charset="0"/>
                <a:ea typeface="+mn-ea"/>
                <a:cs typeface="+mn-cs"/>
              </a:rPr>
              <a:t>Προκλήσεις και Προστασία</a:t>
            </a:r>
            <a:r>
              <a:rPr lang="en-GB" sz="1400" dirty="0">
                <a:effectLst/>
              </a:rPr>
              <a:t/>
            </a:r>
            <a:br>
              <a:rPr lang="en-GB" sz="1400" dirty="0">
                <a:effectLst/>
              </a:rPr>
            </a:br>
            <a:endParaRPr lang="en-GB" sz="1400" dirty="0">
              <a:effectLst/>
            </a:endParaRPr>
          </a:p>
        </p:txBody>
      </p:sp>
      <p:sp>
        <p:nvSpPr>
          <p:cNvPr id="5" name="Subtitle 4">
            <a:extLst>
              <a:ext uri="{FF2B5EF4-FFF2-40B4-BE49-F238E27FC236}">
                <a16:creationId xmlns="" xmlns:a16="http://schemas.microsoft.com/office/drawing/2014/main" id="{CE6758FA-6C6A-8AB8-9AFD-E498DBBBF79C}"/>
              </a:ext>
            </a:extLst>
          </p:cNvPr>
          <p:cNvSpPr>
            <a:spLocks noGrp="1"/>
          </p:cNvSpPr>
          <p:nvPr>
            <p:ph type="subTitle" idx="1"/>
          </p:nvPr>
        </p:nvSpPr>
        <p:spPr>
          <a:xfrm>
            <a:off x="481028" y="2349500"/>
            <a:ext cx="5614972" cy="2215708"/>
          </a:xfrm>
        </p:spPr>
        <p:txBody>
          <a:bodyPr>
            <a:normAutofit/>
          </a:bodyPr>
          <a:lstStyle/>
          <a:p>
            <a:pPr marL="285750" indent="-285750" algn="l" rtl="0" eaLnBrk="1" latinLnBrk="0" hangingPunct="1">
              <a:lnSpc>
                <a:spcPct val="90000"/>
              </a:lnSpc>
              <a:spcBef>
                <a:spcPts val="1000"/>
              </a:spcBef>
              <a:spcAft>
                <a:spcPts val="0"/>
              </a:spcAft>
              <a:buFont typeface="Arial" panose="020B0604020202020204" pitchFamily="34" charset="0"/>
              <a:buChar char="•"/>
            </a:pPr>
            <a:r>
              <a:rPr lang="el-GR" sz="3200" kern="1200" dirty="0">
                <a:solidFill>
                  <a:srgbClr val="FFFFFF"/>
                </a:solidFill>
                <a:effectLst/>
                <a:latin typeface="Calibri" panose="020F0502020204030204" pitchFamily="34" charset="0"/>
                <a:ea typeface="+mn-ea"/>
                <a:cs typeface="+mn-cs"/>
              </a:rPr>
              <a:t>Η ανθρώπινη δραστηριότητα απειλεί σοβαρά την ποιότητα του νερού και την υγεία των οικοσυστημάτων.</a:t>
            </a:r>
            <a:endParaRPr lang="en-GB" sz="2800" dirty="0">
              <a:effectLst/>
            </a:endParaRPr>
          </a:p>
          <a:p>
            <a:pPr marL="0" indent="0" algn="l" rtl="0" eaLnBrk="1" latinLnBrk="0" hangingPunct="1">
              <a:lnSpc>
                <a:spcPct val="90000"/>
              </a:lnSpc>
              <a:spcBef>
                <a:spcPts val="1000"/>
              </a:spcBef>
              <a:spcAft>
                <a:spcPts val="0"/>
              </a:spcAft>
            </a:pPr>
            <a:endParaRPr lang="en-GB" sz="2000" dirty="0">
              <a:effectLst/>
            </a:endParaRPr>
          </a:p>
          <a:p>
            <a:pPr algn="l"/>
            <a:endParaRPr lang="en-GB" sz="2000" dirty="0">
              <a:solidFill>
                <a:schemeClr val="bg1"/>
              </a:solidFill>
            </a:endParaRPr>
          </a:p>
        </p:txBody>
      </p:sp>
      <p:sp>
        <p:nvSpPr>
          <p:cNvPr id="15" name="Rectangle 14">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CACC203F-AABB-5312-14D0-EBCFF68658D4}"/>
              </a:ext>
            </a:extLst>
          </p:cNvPr>
          <p:cNvSpPr txBox="1"/>
          <p:nvPr/>
        </p:nvSpPr>
        <p:spPr>
          <a:xfrm>
            <a:off x="481027" y="4546920"/>
            <a:ext cx="5487971" cy="2270365"/>
          </a:xfrm>
          <a:prstGeom prst="rect">
            <a:avLst/>
          </a:prstGeom>
          <a:noFill/>
        </p:spPr>
        <p:txBody>
          <a:bodyPr wrap="square" rtlCol="0">
            <a:spAutoFit/>
          </a:bodyPr>
          <a:lstStyle/>
          <a:p>
            <a:pPr marL="285750" indent="-285750" algn="l" rtl="0" eaLnBrk="1" latinLnBrk="0" hangingPunct="1">
              <a:lnSpc>
                <a:spcPct val="90000"/>
              </a:lnSpc>
              <a:spcBef>
                <a:spcPts val="1000"/>
              </a:spcBef>
              <a:spcAft>
                <a:spcPts val="0"/>
              </a:spcAft>
              <a:buFont typeface="Arial" panose="020B0604020202020204" pitchFamily="34" charset="0"/>
              <a:buChar char="•"/>
            </a:pPr>
            <a:r>
              <a:rPr lang="el-GR" sz="2800" kern="1200" dirty="0">
                <a:solidFill>
                  <a:srgbClr val="FFFFFF"/>
                </a:solidFill>
                <a:effectLst/>
                <a:latin typeface="Calibri" panose="020F0502020204030204" pitchFamily="34" charset="0"/>
              </a:rPr>
              <a:t>Αυστηροί κανονισμοί, φιλικές προς το περιβάλλον πρακτικές και ευαισθητοποίηση είναι ζωτικά για την προστασία αυτής της σχέσης.</a:t>
            </a:r>
            <a:endParaRPr lang="en-GB" sz="2800" dirty="0">
              <a:effectLst/>
            </a:endParaRPr>
          </a:p>
          <a:p>
            <a:pPr marL="0" indent="0" algn="l" rtl="0" eaLnBrk="1" latinLnBrk="0" hangingPunct="1">
              <a:lnSpc>
                <a:spcPct val="90000"/>
              </a:lnSpc>
              <a:spcBef>
                <a:spcPts val="1000"/>
              </a:spcBef>
              <a:spcAft>
                <a:spcPts val="0"/>
              </a:spcAft>
            </a:pPr>
            <a:endParaRPr lang="en-GB" sz="1600" dirty="0">
              <a:effectLst/>
            </a:endParaRPr>
          </a:p>
          <a:p>
            <a:endParaRPr lang="en-GB" dirty="0"/>
          </a:p>
        </p:txBody>
      </p:sp>
    </p:spTree>
    <p:extLst>
      <p:ext uri="{BB962C8B-B14F-4D97-AF65-F5344CB8AC3E}">
        <p14:creationId xmlns="" xmlns:p14="http://schemas.microsoft.com/office/powerpoint/2010/main" val="9060043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898</Words>
  <Application>Microsoft Office PowerPoint</Application>
  <PresentationFormat>Προσαρμογή</PresentationFormat>
  <Paragraphs>52</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Η σχέση του νερού με το περιβάλλον</vt:lpstr>
      <vt:lpstr>Προκλήσεις και Προστασία </vt:lpstr>
      <vt:lpstr>Προοπτική και Βιωσιμότητα</vt:lpstr>
      <vt:lpstr>Διαφάνεια 11</vt:lpstr>
    </vt:vector>
  </TitlesOfParts>
  <Company>Veria Central Public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PublicPC User01</dc:creator>
  <cp:lastModifiedBy>user</cp:lastModifiedBy>
  <cp:revision>7</cp:revision>
  <dcterms:created xsi:type="dcterms:W3CDTF">2024-01-27T11:18:05Z</dcterms:created>
  <dcterms:modified xsi:type="dcterms:W3CDTF">2024-05-20T04:59:42Z</dcterms:modified>
</cp:coreProperties>
</file>